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8" r:id="rId6"/>
    <p:sldId id="266" r:id="rId7"/>
    <p:sldId id="260" r:id="rId8"/>
    <p:sldId id="265" r:id="rId9"/>
    <p:sldId id="261" r:id="rId10"/>
    <p:sldId id="262" r:id="rId11"/>
    <p:sldId id="264" r:id="rId12"/>
    <p:sldId id="263" r:id="rId13"/>
    <p:sldId id="269" r:id="rId14"/>
    <p:sldId id="267" r:id="rId1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9" d="100"/>
          <a:sy n="69" d="100"/>
        </p:scale>
        <p:origin x="69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515365-4FDA-4E7F-9264-1846013F63E3}"/>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en-GB"/>
          </a:p>
        </p:txBody>
      </p:sp>
      <p:sp>
        <p:nvSpPr>
          <p:cNvPr id="3" name="Untertitel 2">
            <a:extLst>
              <a:ext uri="{FF2B5EF4-FFF2-40B4-BE49-F238E27FC236}">
                <a16:creationId xmlns:a16="http://schemas.microsoft.com/office/drawing/2014/main" id="{19C4791C-2330-43D3-B3B7-408A49F478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GB"/>
          </a:p>
        </p:txBody>
      </p:sp>
      <p:sp>
        <p:nvSpPr>
          <p:cNvPr id="4" name="Datumsplatzhalter 3">
            <a:extLst>
              <a:ext uri="{FF2B5EF4-FFF2-40B4-BE49-F238E27FC236}">
                <a16:creationId xmlns:a16="http://schemas.microsoft.com/office/drawing/2014/main" id="{8C22972B-DC7B-476C-AE69-0718426DC0E8}"/>
              </a:ext>
            </a:extLst>
          </p:cNvPr>
          <p:cNvSpPr>
            <a:spLocks noGrp="1"/>
          </p:cNvSpPr>
          <p:nvPr>
            <p:ph type="dt" sz="half" idx="10"/>
          </p:nvPr>
        </p:nvSpPr>
        <p:spPr/>
        <p:txBody>
          <a:bodyPr/>
          <a:lstStyle/>
          <a:p>
            <a:fld id="{A1005326-0508-4D4A-A3BF-ED95F819AD75}" type="datetimeFigureOut">
              <a:rPr lang="en-GB" smtClean="0"/>
              <a:t>23/11/2021</a:t>
            </a:fld>
            <a:endParaRPr lang="en-GB"/>
          </a:p>
        </p:txBody>
      </p:sp>
      <p:sp>
        <p:nvSpPr>
          <p:cNvPr id="5" name="Fußzeilenplatzhalter 4">
            <a:extLst>
              <a:ext uri="{FF2B5EF4-FFF2-40B4-BE49-F238E27FC236}">
                <a16:creationId xmlns:a16="http://schemas.microsoft.com/office/drawing/2014/main" id="{49A0BD16-34C3-4754-A7F9-BC83773EF462}"/>
              </a:ext>
            </a:extLst>
          </p:cNvPr>
          <p:cNvSpPr>
            <a:spLocks noGrp="1"/>
          </p:cNvSpPr>
          <p:nvPr>
            <p:ph type="ftr" sz="quarter" idx="11"/>
          </p:nvPr>
        </p:nvSpPr>
        <p:spPr/>
        <p:txBody>
          <a:bodyPr/>
          <a:lstStyle/>
          <a:p>
            <a:endParaRPr lang="en-GB"/>
          </a:p>
        </p:txBody>
      </p:sp>
      <p:sp>
        <p:nvSpPr>
          <p:cNvPr id="6" name="Foliennummernplatzhalter 5">
            <a:extLst>
              <a:ext uri="{FF2B5EF4-FFF2-40B4-BE49-F238E27FC236}">
                <a16:creationId xmlns:a16="http://schemas.microsoft.com/office/drawing/2014/main" id="{A86EDA17-4B1B-4EF7-9F9D-BE1278D00857}"/>
              </a:ext>
            </a:extLst>
          </p:cNvPr>
          <p:cNvSpPr>
            <a:spLocks noGrp="1"/>
          </p:cNvSpPr>
          <p:nvPr>
            <p:ph type="sldNum" sz="quarter" idx="12"/>
          </p:nvPr>
        </p:nvSpPr>
        <p:spPr/>
        <p:txBody>
          <a:bodyPr/>
          <a:lstStyle/>
          <a:p>
            <a:fld id="{ED784030-13D1-44F2-AF24-6923C51A2CF2}" type="slidenum">
              <a:rPr lang="en-GB" smtClean="0"/>
              <a:t>‹Nr.›</a:t>
            </a:fld>
            <a:endParaRPr lang="en-GB"/>
          </a:p>
        </p:txBody>
      </p:sp>
    </p:spTree>
    <p:extLst>
      <p:ext uri="{BB962C8B-B14F-4D97-AF65-F5344CB8AC3E}">
        <p14:creationId xmlns:p14="http://schemas.microsoft.com/office/powerpoint/2010/main" val="908175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85B6EF-8388-4865-B452-5AC96512FF4A}"/>
              </a:ext>
            </a:extLst>
          </p:cNvPr>
          <p:cNvSpPr>
            <a:spLocks noGrp="1"/>
          </p:cNvSpPr>
          <p:nvPr>
            <p:ph type="title"/>
          </p:nvPr>
        </p:nvSpPr>
        <p:spPr/>
        <p:txBody>
          <a:bodyPr/>
          <a:lstStyle/>
          <a:p>
            <a:r>
              <a:rPr lang="de-DE"/>
              <a:t>Mastertitelformat bearbeiten</a:t>
            </a:r>
            <a:endParaRPr lang="en-GB"/>
          </a:p>
        </p:txBody>
      </p:sp>
      <p:sp>
        <p:nvSpPr>
          <p:cNvPr id="3" name="Vertikaler Textplatzhalter 2">
            <a:extLst>
              <a:ext uri="{FF2B5EF4-FFF2-40B4-BE49-F238E27FC236}">
                <a16:creationId xmlns:a16="http://schemas.microsoft.com/office/drawing/2014/main" id="{66F33B3A-BFE7-4790-B69E-CD076F1D8627}"/>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5648B5CC-F550-4F95-B6E2-AF8340704A78}"/>
              </a:ext>
            </a:extLst>
          </p:cNvPr>
          <p:cNvSpPr>
            <a:spLocks noGrp="1"/>
          </p:cNvSpPr>
          <p:nvPr>
            <p:ph type="dt" sz="half" idx="10"/>
          </p:nvPr>
        </p:nvSpPr>
        <p:spPr/>
        <p:txBody>
          <a:bodyPr/>
          <a:lstStyle/>
          <a:p>
            <a:fld id="{A1005326-0508-4D4A-A3BF-ED95F819AD75}" type="datetimeFigureOut">
              <a:rPr lang="en-GB" smtClean="0"/>
              <a:t>23/11/2021</a:t>
            </a:fld>
            <a:endParaRPr lang="en-GB"/>
          </a:p>
        </p:txBody>
      </p:sp>
      <p:sp>
        <p:nvSpPr>
          <p:cNvPr id="5" name="Fußzeilenplatzhalter 4">
            <a:extLst>
              <a:ext uri="{FF2B5EF4-FFF2-40B4-BE49-F238E27FC236}">
                <a16:creationId xmlns:a16="http://schemas.microsoft.com/office/drawing/2014/main" id="{B1C30922-950E-45E1-90EB-E2327F571587}"/>
              </a:ext>
            </a:extLst>
          </p:cNvPr>
          <p:cNvSpPr>
            <a:spLocks noGrp="1"/>
          </p:cNvSpPr>
          <p:nvPr>
            <p:ph type="ftr" sz="quarter" idx="11"/>
          </p:nvPr>
        </p:nvSpPr>
        <p:spPr/>
        <p:txBody>
          <a:bodyPr/>
          <a:lstStyle/>
          <a:p>
            <a:endParaRPr lang="en-GB"/>
          </a:p>
        </p:txBody>
      </p:sp>
      <p:sp>
        <p:nvSpPr>
          <p:cNvPr id="6" name="Foliennummernplatzhalter 5">
            <a:extLst>
              <a:ext uri="{FF2B5EF4-FFF2-40B4-BE49-F238E27FC236}">
                <a16:creationId xmlns:a16="http://schemas.microsoft.com/office/drawing/2014/main" id="{2F6DD785-4A4F-4615-8DBD-F89C82043DA6}"/>
              </a:ext>
            </a:extLst>
          </p:cNvPr>
          <p:cNvSpPr>
            <a:spLocks noGrp="1"/>
          </p:cNvSpPr>
          <p:nvPr>
            <p:ph type="sldNum" sz="quarter" idx="12"/>
          </p:nvPr>
        </p:nvSpPr>
        <p:spPr/>
        <p:txBody>
          <a:bodyPr/>
          <a:lstStyle/>
          <a:p>
            <a:fld id="{ED784030-13D1-44F2-AF24-6923C51A2CF2}" type="slidenum">
              <a:rPr lang="en-GB" smtClean="0"/>
              <a:t>‹Nr.›</a:t>
            </a:fld>
            <a:endParaRPr lang="en-GB"/>
          </a:p>
        </p:txBody>
      </p:sp>
    </p:spTree>
    <p:extLst>
      <p:ext uri="{BB962C8B-B14F-4D97-AF65-F5344CB8AC3E}">
        <p14:creationId xmlns:p14="http://schemas.microsoft.com/office/powerpoint/2010/main" val="3456244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4F18F789-3AD0-44E5-A7C5-E780460E6BEA}"/>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en-GB"/>
          </a:p>
        </p:txBody>
      </p:sp>
      <p:sp>
        <p:nvSpPr>
          <p:cNvPr id="3" name="Vertikaler Textplatzhalter 2">
            <a:extLst>
              <a:ext uri="{FF2B5EF4-FFF2-40B4-BE49-F238E27FC236}">
                <a16:creationId xmlns:a16="http://schemas.microsoft.com/office/drawing/2014/main" id="{B950C0E1-886A-4482-ABD6-AAAA887F4506}"/>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CC012A6E-8FD8-488F-B204-6EA9256F3213}"/>
              </a:ext>
            </a:extLst>
          </p:cNvPr>
          <p:cNvSpPr>
            <a:spLocks noGrp="1"/>
          </p:cNvSpPr>
          <p:nvPr>
            <p:ph type="dt" sz="half" idx="10"/>
          </p:nvPr>
        </p:nvSpPr>
        <p:spPr/>
        <p:txBody>
          <a:bodyPr/>
          <a:lstStyle/>
          <a:p>
            <a:fld id="{A1005326-0508-4D4A-A3BF-ED95F819AD75}" type="datetimeFigureOut">
              <a:rPr lang="en-GB" smtClean="0"/>
              <a:t>23/11/2021</a:t>
            </a:fld>
            <a:endParaRPr lang="en-GB"/>
          </a:p>
        </p:txBody>
      </p:sp>
      <p:sp>
        <p:nvSpPr>
          <p:cNvPr id="5" name="Fußzeilenplatzhalter 4">
            <a:extLst>
              <a:ext uri="{FF2B5EF4-FFF2-40B4-BE49-F238E27FC236}">
                <a16:creationId xmlns:a16="http://schemas.microsoft.com/office/drawing/2014/main" id="{DF8A4BCA-53B1-46C7-B66C-40BD9A883455}"/>
              </a:ext>
            </a:extLst>
          </p:cNvPr>
          <p:cNvSpPr>
            <a:spLocks noGrp="1"/>
          </p:cNvSpPr>
          <p:nvPr>
            <p:ph type="ftr" sz="quarter" idx="11"/>
          </p:nvPr>
        </p:nvSpPr>
        <p:spPr/>
        <p:txBody>
          <a:bodyPr/>
          <a:lstStyle/>
          <a:p>
            <a:endParaRPr lang="en-GB"/>
          </a:p>
        </p:txBody>
      </p:sp>
      <p:sp>
        <p:nvSpPr>
          <p:cNvPr id="6" name="Foliennummernplatzhalter 5">
            <a:extLst>
              <a:ext uri="{FF2B5EF4-FFF2-40B4-BE49-F238E27FC236}">
                <a16:creationId xmlns:a16="http://schemas.microsoft.com/office/drawing/2014/main" id="{75DC7FA8-6FFF-485E-BCEA-0838092482AF}"/>
              </a:ext>
            </a:extLst>
          </p:cNvPr>
          <p:cNvSpPr>
            <a:spLocks noGrp="1"/>
          </p:cNvSpPr>
          <p:nvPr>
            <p:ph type="sldNum" sz="quarter" idx="12"/>
          </p:nvPr>
        </p:nvSpPr>
        <p:spPr/>
        <p:txBody>
          <a:bodyPr/>
          <a:lstStyle/>
          <a:p>
            <a:fld id="{ED784030-13D1-44F2-AF24-6923C51A2CF2}" type="slidenum">
              <a:rPr lang="en-GB" smtClean="0"/>
              <a:t>‹Nr.›</a:t>
            </a:fld>
            <a:endParaRPr lang="en-GB"/>
          </a:p>
        </p:txBody>
      </p:sp>
    </p:spTree>
    <p:extLst>
      <p:ext uri="{BB962C8B-B14F-4D97-AF65-F5344CB8AC3E}">
        <p14:creationId xmlns:p14="http://schemas.microsoft.com/office/powerpoint/2010/main" val="1285553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AC3690-4634-4A75-B9B0-4C226C55F102}"/>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518D7245-9872-412F-96D4-04ECAEB06FE4}"/>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CBBB5834-D13A-4474-A9CE-585AA8B7AA9A}"/>
              </a:ext>
            </a:extLst>
          </p:cNvPr>
          <p:cNvSpPr>
            <a:spLocks noGrp="1"/>
          </p:cNvSpPr>
          <p:nvPr>
            <p:ph type="dt" sz="half" idx="10"/>
          </p:nvPr>
        </p:nvSpPr>
        <p:spPr/>
        <p:txBody>
          <a:bodyPr/>
          <a:lstStyle/>
          <a:p>
            <a:fld id="{A1005326-0508-4D4A-A3BF-ED95F819AD75}" type="datetimeFigureOut">
              <a:rPr lang="en-GB" smtClean="0"/>
              <a:t>23/11/2021</a:t>
            </a:fld>
            <a:endParaRPr lang="en-GB"/>
          </a:p>
        </p:txBody>
      </p:sp>
      <p:sp>
        <p:nvSpPr>
          <p:cNvPr id="5" name="Fußzeilenplatzhalter 4">
            <a:extLst>
              <a:ext uri="{FF2B5EF4-FFF2-40B4-BE49-F238E27FC236}">
                <a16:creationId xmlns:a16="http://schemas.microsoft.com/office/drawing/2014/main" id="{61766DA0-AAD8-49E1-A9E4-F71473018DFC}"/>
              </a:ext>
            </a:extLst>
          </p:cNvPr>
          <p:cNvSpPr>
            <a:spLocks noGrp="1"/>
          </p:cNvSpPr>
          <p:nvPr>
            <p:ph type="ftr" sz="quarter" idx="11"/>
          </p:nvPr>
        </p:nvSpPr>
        <p:spPr/>
        <p:txBody>
          <a:bodyPr/>
          <a:lstStyle/>
          <a:p>
            <a:endParaRPr lang="en-GB"/>
          </a:p>
        </p:txBody>
      </p:sp>
      <p:sp>
        <p:nvSpPr>
          <p:cNvPr id="6" name="Foliennummernplatzhalter 5">
            <a:extLst>
              <a:ext uri="{FF2B5EF4-FFF2-40B4-BE49-F238E27FC236}">
                <a16:creationId xmlns:a16="http://schemas.microsoft.com/office/drawing/2014/main" id="{AF88ACBF-4E71-475B-9FA2-D8808BF95AAD}"/>
              </a:ext>
            </a:extLst>
          </p:cNvPr>
          <p:cNvSpPr>
            <a:spLocks noGrp="1"/>
          </p:cNvSpPr>
          <p:nvPr>
            <p:ph type="sldNum" sz="quarter" idx="12"/>
          </p:nvPr>
        </p:nvSpPr>
        <p:spPr/>
        <p:txBody>
          <a:bodyPr/>
          <a:lstStyle/>
          <a:p>
            <a:fld id="{ED784030-13D1-44F2-AF24-6923C51A2CF2}" type="slidenum">
              <a:rPr lang="en-GB" smtClean="0"/>
              <a:t>‹Nr.›</a:t>
            </a:fld>
            <a:endParaRPr lang="en-GB"/>
          </a:p>
        </p:txBody>
      </p:sp>
    </p:spTree>
    <p:extLst>
      <p:ext uri="{BB962C8B-B14F-4D97-AF65-F5344CB8AC3E}">
        <p14:creationId xmlns:p14="http://schemas.microsoft.com/office/powerpoint/2010/main" val="1593685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BD5C07-815E-4DC2-B384-A6CA0B2B4282}"/>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en-GB"/>
          </a:p>
        </p:txBody>
      </p:sp>
      <p:sp>
        <p:nvSpPr>
          <p:cNvPr id="3" name="Textplatzhalter 2">
            <a:extLst>
              <a:ext uri="{FF2B5EF4-FFF2-40B4-BE49-F238E27FC236}">
                <a16:creationId xmlns:a16="http://schemas.microsoft.com/office/drawing/2014/main" id="{67A3D3B7-7191-4F88-B0FA-738F04EB66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3855D65A-2763-41D1-935F-9A5630F97293}"/>
              </a:ext>
            </a:extLst>
          </p:cNvPr>
          <p:cNvSpPr>
            <a:spLocks noGrp="1"/>
          </p:cNvSpPr>
          <p:nvPr>
            <p:ph type="dt" sz="half" idx="10"/>
          </p:nvPr>
        </p:nvSpPr>
        <p:spPr/>
        <p:txBody>
          <a:bodyPr/>
          <a:lstStyle/>
          <a:p>
            <a:fld id="{A1005326-0508-4D4A-A3BF-ED95F819AD75}" type="datetimeFigureOut">
              <a:rPr lang="en-GB" smtClean="0"/>
              <a:t>23/11/2021</a:t>
            </a:fld>
            <a:endParaRPr lang="en-GB"/>
          </a:p>
        </p:txBody>
      </p:sp>
      <p:sp>
        <p:nvSpPr>
          <p:cNvPr id="5" name="Fußzeilenplatzhalter 4">
            <a:extLst>
              <a:ext uri="{FF2B5EF4-FFF2-40B4-BE49-F238E27FC236}">
                <a16:creationId xmlns:a16="http://schemas.microsoft.com/office/drawing/2014/main" id="{6446E623-9CF9-4905-99F0-39DF92092E0D}"/>
              </a:ext>
            </a:extLst>
          </p:cNvPr>
          <p:cNvSpPr>
            <a:spLocks noGrp="1"/>
          </p:cNvSpPr>
          <p:nvPr>
            <p:ph type="ftr" sz="quarter" idx="11"/>
          </p:nvPr>
        </p:nvSpPr>
        <p:spPr/>
        <p:txBody>
          <a:bodyPr/>
          <a:lstStyle/>
          <a:p>
            <a:endParaRPr lang="en-GB"/>
          </a:p>
        </p:txBody>
      </p:sp>
      <p:sp>
        <p:nvSpPr>
          <p:cNvPr id="6" name="Foliennummernplatzhalter 5">
            <a:extLst>
              <a:ext uri="{FF2B5EF4-FFF2-40B4-BE49-F238E27FC236}">
                <a16:creationId xmlns:a16="http://schemas.microsoft.com/office/drawing/2014/main" id="{3DC61C81-3576-46A2-8801-AA6B393A49F2}"/>
              </a:ext>
            </a:extLst>
          </p:cNvPr>
          <p:cNvSpPr>
            <a:spLocks noGrp="1"/>
          </p:cNvSpPr>
          <p:nvPr>
            <p:ph type="sldNum" sz="quarter" idx="12"/>
          </p:nvPr>
        </p:nvSpPr>
        <p:spPr/>
        <p:txBody>
          <a:bodyPr/>
          <a:lstStyle/>
          <a:p>
            <a:fld id="{ED784030-13D1-44F2-AF24-6923C51A2CF2}" type="slidenum">
              <a:rPr lang="en-GB" smtClean="0"/>
              <a:t>‹Nr.›</a:t>
            </a:fld>
            <a:endParaRPr lang="en-GB"/>
          </a:p>
        </p:txBody>
      </p:sp>
    </p:spTree>
    <p:extLst>
      <p:ext uri="{BB962C8B-B14F-4D97-AF65-F5344CB8AC3E}">
        <p14:creationId xmlns:p14="http://schemas.microsoft.com/office/powerpoint/2010/main" val="21826112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AA45F9-E90F-44FD-811E-3EDFE5F702E8}"/>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D7C5A9B2-6D29-485C-8253-AA7884590619}"/>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Inhaltsplatzhalter 3">
            <a:extLst>
              <a:ext uri="{FF2B5EF4-FFF2-40B4-BE49-F238E27FC236}">
                <a16:creationId xmlns:a16="http://schemas.microsoft.com/office/drawing/2014/main" id="{F657EF28-1757-4F01-9349-AAFD32E5F9BA}"/>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Datumsplatzhalter 4">
            <a:extLst>
              <a:ext uri="{FF2B5EF4-FFF2-40B4-BE49-F238E27FC236}">
                <a16:creationId xmlns:a16="http://schemas.microsoft.com/office/drawing/2014/main" id="{0C77512E-8069-41F0-9B23-9F00EDF1033B}"/>
              </a:ext>
            </a:extLst>
          </p:cNvPr>
          <p:cNvSpPr>
            <a:spLocks noGrp="1"/>
          </p:cNvSpPr>
          <p:nvPr>
            <p:ph type="dt" sz="half" idx="10"/>
          </p:nvPr>
        </p:nvSpPr>
        <p:spPr/>
        <p:txBody>
          <a:bodyPr/>
          <a:lstStyle/>
          <a:p>
            <a:fld id="{A1005326-0508-4D4A-A3BF-ED95F819AD75}" type="datetimeFigureOut">
              <a:rPr lang="en-GB" smtClean="0"/>
              <a:t>23/11/2021</a:t>
            </a:fld>
            <a:endParaRPr lang="en-GB"/>
          </a:p>
        </p:txBody>
      </p:sp>
      <p:sp>
        <p:nvSpPr>
          <p:cNvPr id="6" name="Fußzeilenplatzhalter 5">
            <a:extLst>
              <a:ext uri="{FF2B5EF4-FFF2-40B4-BE49-F238E27FC236}">
                <a16:creationId xmlns:a16="http://schemas.microsoft.com/office/drawing/2014/main" id="{1DDE0A32-7AFE-4E41-916A-5CF5A7C3C1FF}"/>
              </a:ext>
            </a:extLst>
          </p:cNvPr>
          <p:cNvSpPr>
            <a:spLocks noGrp="1"/>
          </p:cNvSpPr>
          <p:nvPr>
            <p:ph type="ftr" sz="quarter" idx="11"/>
          </p:nvPr>
        </p:nvSpPr>
        <p:spPr/>
        <p:txBody>
          <a:bodyPr/>
          <a:lstStyle/>
          <a:p>
            <a:endParaRPr lang="en-GB"/>
          </a:p>
        </p:txBody>
      </p:sp>
      <p:sp>
        <p:nvSpPr>
          <p:cNvPr id="7" name="Foliennummernplatzhalter 6">
            <a:extLst>
              <a:ext uri="{FF2B5EF4-FFF2-40B4-BE49-F238E27FC236}">
                <a16:creationId xmlns:a16="http://schemas.microsoft.com/office/drawing/2014/main" id="{B6DF59D4-1A96-49F5-9538-502EF595BFF2}"/>
              </a:ext>
            </a:extLst>
          </p:cNvPr>
          <p:cNvSpPr>
            <a:spLocks noGrp="1"/>
          </p:cNvSpPr>
          <p:nvPr>
            <p:ph type="sldNum" sz="quarter" idx="12"/>
          </p:nvPr>
        </p:nvSpPr>
        <p:spPr/>
        <p:txBody>
          <a:bodyPr/>
          <a:lstStyle/>
          <a:p>
            <a:fld id="{ED784030-13D1-44F2-AF24-6923C51A2CF2}" type="slidenum">
              <a:rPr lang="en-GB" smtClean="0"/>
              <a:t>‹Nr.›</a:t>
            </a:fld>
            <a:endParaRPr lang="en-GB"/>
          </a:p>
        </p:txBody>
      </p:sp>
    </p:spTree>
    <p:extLst>
      <p:ext uri="{BB962C8B-B14F-4D97-AF65-F5344CB8AC3E}">
        <p14:creationId xmlns:p14="http://schemas.microsoft.com/office/powerpoint/2010/main" val="1384312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7AA45E-DFC4-4570-A305-A7CEA1C11DA0}"/>
              </a:ext>
            </a:extLst>
          </p:cNvPr>
          <p:cNvSpPr>
            <a:spLocks noGrp="1"/>
          </p:cNvSpPr>
          <p:nvPr>
            <p:ph type="title"/>
          </p:nvPr>
        </p:nvSpPr>
        <p:spPr>
          <a:xfrm>
            <a:off x="839788" y="365125"/>
            <a:ext cx="10515600" cy="1325563"/>
          </a:xfrm>
        </p:spPr>
        <p:txBody>
          <a:bodyPr/>
          <a:lstStyle/>
          <a:p>
            <a:r>
              <a:rPr lang="de-DE"/>
              <a:t>Mastertitelformat bearbeiten</a:t>
            </a:r>
            <a:endParaRPr lang="en-GB"/>
          </a:p>
        </p:txBody>
      </p:sp>
      <p:sp>
        <p:nvSpPr>
          <p:cNvPr id="3" name="Textplatzhalter 2">
            <a:extLst>
              <a:ext uri="{FF2B5EF4-FFF2-40B4-BE49-F238E27FC236}">
                <a16:creationId xmlns:a16="http://schemas.microsoft.com/office/drawing/2014/main" id="{556F3C92-0ED6-4360-906F-8456E64A2D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473773F7-F220-4CA7-B4B7-9DBC3F6D09FD}"/>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Textplatzhalter 4">
            <a:extLst>
              <a:ext uri="{FF2B5EF4-FFF2-40B4-BE49-F238E27FC236}">
                <a16:creationId xmlns:a16="http://schemas.microsoft.com/office/drawing/2014/main" id="{B4733ED7-B448-4573-9784-B349AE9035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D1E8B20-49C0-4E3C-AE8F-20F8D03080D4}"/>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7" name="Datumsplatzhalter 6">
            <a:extLst>
              <a:ext uri="{FF2B5EF4-FFF2-40B4-BE49-F238E27FC236}">
                <a16:creationId xmlns:a16="http://schemas.microsoft.com/office/drawing/2014/main" id="{94D735CF-6CC3-45DE-B4EF-2F0FC8CA5CEA}"/>
              </a:ext>
            </a:extLst>
          </p:cNvPr>
          <p:cNvSpPr>
            <a:spLocks noGrp="1"/>
          </p:cNvSpPr>
          <p:nvPr>
            <p:ph type="dt" sz="half" idx="10"/>
          </p:nvPr>
        </p:nvSpPr>
        <p:spPr/>
        <p:txBody>
          <a:bodyPr/>
          <a:lstStyle/>
          <a:p>
            <a:fld id="{A1005326-0508-4D4A-A3BF-ED95F819AD75}" type="datetimeFigureOut">
              <a:rPr lang="en-GB" smtClean="0"/>
              <a:t>23/11/2021</a:t>
            </a:fld>
            <a:endParaRPr lang="en-GB"/>
          </a:p>
        </p:txBody>
      </p:sp>
      <p:sp>
        <p:nvSpPr>
          <p:cNvPr id="8" name="Fußzeilenplatzhalter 7">
            <a:extLst>
              <a:ext uri="{FF2B5EF4-FFF2-40B4-BE49-F238E27FC236}">
                <a16:creationId xmlns:a16="http://schemas.microsoft.com/office/drawing/2014/main" id="{4F98F788-8EAE-4EE5-9373-BF4386C8E7AC}"/>
              </a:ext>
            </a:extLst>
          </p:cNvPr>
          <p:cNvSpPr>
            <a:spLocks noGrp="1"/>
          </p:cNvSpPr>
          <p:nvPr>
            <p:ph type="ftr" sz="quarter" idx="11"/>
          </p:nvPr>
        </p:nvSpPr>
        <p:spPr/>
        <p:txBody>
          <a:bodyPr/>
          <a:lstStyle/>
          <a:p>
            <a:endParaRPr lang="en-GB"/>
          </a:p>
        </p:txBody>
      </p:sp>
      <p:sp>
        <p:nvSpPr>
          <p:cNvPr id="9" name="Foliennummernplatzhalter 8">
            <a:extLst>
              <a:ext uri="{FF2B5EF4-FFF2-40B4-BE49-F238E27FC236}">
                <a16:creationId xmlns:a16="http://schemas.microsoft.com/office/drawing/2014/main" id="{2FAB067D-6FAF-498C-A747-DB5FAC7F5186}"/>
              </a:ext>
            </a:extLst>
          </p:cNvPr>
          <p:cNvSpPr>
            <a:spLocks noGrp="1"/>
          </p:cNvSpPr>
          <p:nvPr>
            <p:ph type="sldNum" sz="quarter" idx="12"/>
          </p:nvPr>
        </p:nvSpPr>
        <p:spPr/>
        <p:txBody>
          <a:bodyPr/>
          <a:lstStyle/>
          <a:p>
            <a:fld id="{ED784030-13D1-44F2-AF24-6923C51A2CF2}" type="slidenum">
              <a:rPr lang="en-GB" smtClean="0"/>
              <a:t>‹Nr.›</a:t>
            </a:fld>
            <a:endParaRPr lang="en-GB"/>
          </a:p>
        </p:txBody>
      </p:sp>
    </p:spTree>
    <p:extLst>
      <p:ext uri="{BB962C8B-B14F-4D97-AF65-F5344CB8AC3E}">
        <p14:creationId xmlns:p14="http://schemas.microsoft.com/office/powerpoint/2010/main" val="777405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58F7A4-A81B-45FB-91F7-AF574E4ED517}"/>
              </a:ext>
            </a:extLst>
          </p:cNvPr>
          <p:cNvSpPr>
            <a:spLocks noGrp="1"/>
          </p:cNvSpPr>
          <p:nvPr>
            <p:ph type="title"/>
          </p:nvPr>
        </p:nvSpPr>
        <p:spPr/>
        <p:txBody>
          <a:bodyPr/>
          <a:lstStyle/>
          <a:p>
            <a:r>
              <a:rPr lang="de-DE"/>
              <a:t>Mastertitelformat bearbeiten</a:t>
            </a:r>
            <a:endParaRPr lang="en-GB"/>
          </a:p>
        </p:txBody>
      </p:sp>
      <p:sp>
        <p:nvSpPr>
          <p:cNvPr id="3" name="Datumsplatzhalter 2">
            <a:extLst>
              <a:ext uri="{FF2B5EF4-FFF2-40B4-BE49-F238E27FC236}">
                <a16:creationId xmlns:a16="http://schemas.microsoft.com/office/drawing/2014/main" id="{C469A21E-0B6F-488C-98C2-D4AB83A916B9}"/>
              </a:ext>
            </a:extLst>
          </p:cNvPr>
          <p:cNvSpPr>
            <a:spLocks noGrp="1"/>
          </p:cNvSpPr>
          <p:nvPr>
            <p:ph type="dt" sz="half" idx="10"/>
          </p:nvPr>
        </p:nvSpPr>
        <p:spPr/>
        <p:txBody>
          <a:bodyPr/>
          <a:lstStyle/>
          <a:p>
            <a:fld id="{A1005326-0508-4D4A-A3BF-ED95F819AD75}" type="datetimeFigureOut">
              <a:rPr lang="en-GB" smtClean="0"/>
              <a:t>23/11/2021</a:t>
            </a:fld>
            <a:endParaRPr lang="en-GB"/>
          </a:p>
        </p:txBody>
      </p:sp>
      <p:sp>
        <p:nvSpPr>
          <p:cNvPr id="4" name="Fußzeilenplatzhalter 3">
            <a:extLst>
              <a:ext uri="{FF2B5EF4-FFF2-40B4-BE49-F238E27FC236}">
                <a16:creationId xmlns:a16="http://schemas.microsoft.com/office/drawing/2014/main" id="{1319084C-AB63-4639-B280-C39A5A7A2EA3}"/>
              </a:ext>
            </a:extLst>
          </p:cNvPr>
          <p:cNvSpPr>
            <a:spLocks noGrp="1"/>
          </p:cNvSpPr>
          <p:nvPr>
            <p:ph type="ftr" sz="quarter" idx="11"/>
          </p:nvPr>
        </p:nvSpPr>
        <p:spPr/>
        <p:txBody>
          <a:bodyPr/>
          <a:lstStyle/>
          <a:p>
            <a:endParaRPr lang="en-GB"/>
          </a:p>
        </p:txBody>
      </p:sp>
      <p:sp>
        <p:nvSpPr>
          <p:cNvPr id="5" name="Foliennummernplatzhalter 4">
            <a:extLst>
              <a:ext uri="{FF2B5EF4-FFF2-40B4-BE49-F238E27FC236}">
                <a16:creationId xmlns:a16="http://schemas.microsoft.com/office/drawing/2014/main" id="{2C43DB2B-71BD-4163-957D-291A0CBCA328}"/>
              </a:ext>
            </a:extLst>
          </p:cNvPr>
          <p:cNvSpPr>
            <a:spLocks noGrp="1"/>
          </p:cNvSpPr>
          <p:nvPr>
            <p:ph type="sldNum" sz="quarter" idx="12"/>
          </p:nvPr>
        </p:nvSpPr>
        <p:spPr/>
        <p:txBody>
          <a:bodyPr/>
          <a:lstStyle/>
          <a:p>
            <a:fld id="{ED784030-13D1-44F2-AF24-6923C51A2CF2}" type="slidenum">
              <a:rPr lang="en-GB" smtClean="0"/>
              <a:t>‹Nr.›</a:t>
            </a:fld>
            <a:endParaRPr lang="en-GB"/>
          </a:p>
        </p:txBody>
      </p:sp>
    </p:spTree>
    <p:extLst>
      <p:ext uri="{BB962C8B-B14F-4D97-AF65-F5344CB8AC3E}">
        <p14:creationId xmlns:p14="http://schemas.microsoft.com/office/powerpoint/2010/main" val="2140626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F294355-9C11-43E3-B375-A13C269F4453}"/>
              </a:ext>
            </a:extLst>
          </p:cNvPr>
          <p:cNvSpPr>
            <a:spLocks noGrp="1"/>
          </p:cNvSpPr>
          <p:nvPr>
            <p:ph type="dt" sz="half" idx="10"/>
          </p:nvPr>
        </p:nvSpPr>
        <p:spPr/>
        <p:txBody>
          <a:bodyPr/>
          <a:lstStyle/>
          <a:p>
            <a:fld id="{A1005326-0508-4D4A-A3BF-ED95F819AD75}" type="datetimeFigureOut">
              <a:rPr lang="en-GB" smtClean="0"/>
              <a:t>23/11/2021</a:t>
            </a:fld>
            <a:endParaRPr lang="en-GB"/>
          </a:p>
        </p:txBody>
      </p:sp>
      <p:sp>
        <p:nvSpPr>
          <p:cNvPr id="3" name="Fußzeilenplatzhalter 2">
            <a:extLst>
              <a:ext uri="{FF2B5EF4-FFF2-40B4-BE49-F238E27FC236}">
                <a16:creationId xmlns:a16="http://schemas.microsoft.com/office/drawing/2014/main" id="{4EE9ABA0-CE2E-40C0-AC77-D087B562BD2A}"/>
              </a:ext>
            </a:extLst>
          </p:cNvPr>
          <p:cNvSpPr>
            <a:spLocks noGrp="1"/>
          </p:cNvSpPr>
          <p:nvPr>
            <p:ph type="ftr" sz="quarter" idx="11"/>
          </p:nvPr>
        </p:nvSpPr>
        <p:spPr/>
        <p:txBody>
          <a:bodyPr/>
          <a:lstStyle/>
          <a:p>
            <a:endParaRPr lang="en-GB"/>
          </a:p>
        </p:txBody>
      </p:sp>
      <p:sp>
        <p:nvSpPr>
          <p:cNvPr id="4" name="Foliennummernplatzhalter 3">
            <a:extLst>
              <a:ext uri="{FF2B5EF4-FFF2-40B4-BE49-F238E27FC236}">
                <a16:creationId xmlns:a16="http://schemas.microsoft.com/office/drawing/2014/main" id="{2C40470D-B05C-43D1-95F5-869AF9F5B06D}"/>
              </a:ext>
            </a:extLst>
          </p:cNvPr>
          <p:cNvSpPr>
            <a:spLocks noGrp="1"/>
          </p:cNvSpPr>
          <p:nvPr>
            <p:ph type="sldNum" sz="quarter" idx="12"/>
          </p:nvPr>
        </p:nvSpPr>
        <p:spPr/>
        <p:txBody>
          <a:bodyPr/>
          <a:lstStyle/>
          <a:p>
            <a:fld id="{ED784030-13D1-44F2-AF24-6923C51A2CF2}" type="slidenum">
              <a:rPr lang="en-GB" smtClean="0"/>
              <a:t>‹Nr.›</a:t>
            </a:fld>
            <a:endParaRPr lang="en-GB"/>
          </a:p>
        </p:txBody>
      </p:sp>
    </p:spTree>
    <p:extLst>
      <p:ext uri="{BB962C8B-B14F-4D97-AF65-F5344CB8AC3E}">
        <p14:creationId xmlns:p14="http://schemas.microsoft.com/office/powerpoint/2010/main" val="3878037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BE439F-F1BC-4AC6-81AA-82D03C84BF4C}"/>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GB"/>
          </a:p>
        </p:txBody>
      </p:sp>
      <p:sp>
        <p:nvSpPr>
          <p:cNvPr id="3" name="Inhaltsplatzhalter 2">
            <a:extLst>
              <a:ext uri="{FF2B5EF4-FFF2-40B4-BE49-F238E27FC236}">
                <a16:creationId xmlns:a16="http://schemas.microsoft.com/office/drawing/2014/main" id="{0F1BBFFD-1DB6-4584-AF96-AD5F7CDE35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Textplatzhalter 3">
            <a:extLst>
              <a:ext uri="{FF2B5EF4-FFF2-40B4-BE49-F238E27FC236}">
                <a16:creationId xmlns:a16="http://schemas.microsoft.com/office/drawing/2014/main" id="{70C26DD7-3D3B-4931-9572-738D4B3D17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1AD6EEC-B296-4093-93F6-0AAB0261B6DF}"/>
              </a:ext>
            </a:extLst>
          </p:cNvPr>
          <p:cNvSpPr>
            <a:spLocks noGrp="1"/>
          </p:cNvSpPr>
          <p:nvPr>
            <p:ph type="dt" sz="half" idx="10"/>
          </p:nvPr>
        </p:nvSpPr>
        <p:spPr/>
        <p:txBody>
          <a:bodyPr/>
          <a:lstStyle/>
          <a:p>
            <a:fld id="{A1005326-0508-4D4A-A3BF-ED95F819AD75}" type="datetimeFigureOut">
              <a:rPr lang="en-GB" smtClean="0"/>
              <a:t>23/11/2021</a:t>
            </a:fld>
            <a:endParaRPr lang="en-GB"/>
          </a:p>
        </p:txBody>
      </p:sp>
      <p:sp>
        <p:nvSpPr>
          <p:cNvPr id="6" name="Fußzeilenplatzhalter 5">
            <a:extLst>
              <a:ext uri="{FF2B5EF4-FFF2-40B4-BE49-F238E27FC236}">
                <a16:creationId xmlns:a16="http://schemas.microsoft.com/office/drawing/2014/main" id="{2C0A620D-EEDF-4089-97A9-F9344256278F}"/>
              </a:ext>
            </a:extLst>
          </p:cNvPr>
          <p:cNvSpPr>
            <a:spLocks noGrp="1"/>
          </p:cNvSpPr>
          <p:nvPr>
            <p:ph type="ftr" sz="quarter" idx="11"/>
          </p:nvPr>
        </p:nvSpPr>
        <p:spPr/>
        <p:txBody>
          <a:bodyPr/>
          <a:lstStyle/>
          <a:p>
            <a:endParaRPr lang="en-GB"/>
          </a:p>
        </p:txBody>
      </p:sp>
      <p:sp>
        <p:nvSpPr>
          <p:cNvPr id="7" name="Foliennummernplatzhalter 6">
            <a:extLst>
              <a:ext uri="{FF2B5EF4-FFF2-40B4-BE49-F238E27FC236}">
                <a16:creationId xmlns:a16="http://schemas.microsoft.com/office/drawing/2014/main" id="{3B6478A6-7B7D-475B-9B73-9B1072072D2A}"/>
              </a:ext>
            </a:extLst>
          </p:cNvPr>
          <p:cNvSpPr>
            <a:spLocks noGrp="1"/>
          </p:cNvSpPr>
          <p:nvPr>
            <p:ph type="sldNum" sz="quarter" idx="12"/>
          </p:nvPr>
        </p:nvSpPr>
        <p:spPr/>
        <p:txBody>
          <a:bodyPr/>
          <a:lstStyle/>
          <a:p>
            <a:fld id="{ED784030-13D1-44F2-AF24-6923C51A2CF2}" type="slidenum">
              <a:rPr lang="en-GB" smtClean="0"/>
              <a:t>‹Nr.›</a:t>
            </a:fld>
            <a:endParaRPr lang="en-GB"/>
          </a:p>
        </p:txBody>
      </p:sp>
    </p:spTree>
    <p:extLst>
      <p:ext uri="{BB962C8B-B14F-4D97-AF65-F5344CB8AC3E}">
        <p14:creationId xmlns:p14="http://schemas.microsoft.com/office/powerpoint/2010/main" val="3192186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250FBE-343B-488F-B8B2-A7AE37A09CF1}"/>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GB"/>
          </a:p>
        </p:txBody>
      </p:sp>
      <p:sp>
        <p:nvSpPr>
          <p:cNvPr id="3" name="Bildplatzhalter 2">
            <a:extLst>
              <a:ext uri="{FF2B5EF4-FFF2-40B4-BE49-F238E27FC236}">
                <a16:creationId xmlns:a16="http://schemas.microsoft.com/office/drawing/2014/main" id="{A663E95C-308D-4E1F-BE36-1B6121443A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platzhalter 3">
            <a:extLst>
              <a:ext uri="{FF2B5EF4-FFF2-40B4-BE49-F238E27FC236}">
                <a16:creationId xmlns:a16="http://schemas.microsoft.com/office/drawing/2014/main" id="{D960E43B-9265-468A-9E0E-0726D1F18D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30379CD3-D675-41D5-BBD4-4E9D8BEE221B}"/>
              </a:ext>
            </a:extLst>
          </p:cNvPr>
          <p:cNvSpPr>
            <a:spLocks noGrp="1"/>
          </p:cNvSpPr>
          <p:nvPr>
            <p:ph type="dt" sz="half" idx="10"/>
          </p:nvPr>
        </p:nvSpPr>
        <p:spPr/>
        <p:txBody>
          <a:bodyPr/>
          <a:lstStyle/>
          <a:p>
            <a:fld id="{A1005326-0508-4D4A-A3BF-ED95F819AD75}" type="datetimeFigureOut">
              <a:rPr lang="en-GB" smtClean="0"/>
              <a:t>23/11/2021</a:t>
            </a:fld>
            <a:endParaRPr lang="en-GB"/>
          </a:p>
        </p:txBody>
      </p:sp>
      <p:sp>
        <p:nvSpPr>
          <p:cNvPr id="6" name="Fußzeilenplatzhalter 5">
            <a:extLst>
              <a:ext uri="{FF2B5EF4-FFF2-40B4-BE49-F238E27FC236}">
                <a16:creationId xmlns:a16="http://schemas.microsoft.com/office/drawing/2014/main" id="{BF06FAB2-581E-40B0-968A-93AD4DA8D4A2}"/>
              </a:ext>
            </a:extLst>
          </p:cNvPr>
          <p:cNvSpPr>
            <a:spLocks noGrp="1"/>
          </p:cNvSpPr>
          <p:nvPr>
            <p:ph type="ftr" sz="quarter" idx="11"/>
          </p:nvPr>
        </p:nvSpPr>
        <p:spPr/>
        <p:txBody>
          <a:bodyPr/>
          <a:lstStyle/>
          <a:p>
            <a:endParaRPr lang="en-GB"/>
          </a:p>
        </p:txBody>
      </p:sp>
      <p:sp>
        <p:nvSpPr>
          <p:cNvPr id="7" name="Foliennummernplatzhalter 6">
            <a:extLst>
              <a:ext uri="{FF2B5EF4-FFF2-40B4-BE49-F238E27FC236}">
                <a16:creationId xmlns:a16="http://schemas.microsoft.com/office/drawing/2014/main" id="{08E43487-A8E0-4BC5-A40A-56AEED1BCD83}"/>
              </a:ext>
            </a:extLst>
          </p:cNvPr>
          <p:cNvSpPr>
            <a:spLocks noGrp="1"/>
          </p:cNvSpPr>
          <p:nvPr>
            <p:ph type="sldNum" sz="quarter" idx="12"/>
          </p:nvPr>
        </p:nvSpPr>
        <p:spPr/>
        <p:txBody>
          <a:bodyPr/>
          <a:lstStyle/>
          <a:p>
            <a:fld id="{ED784030-13D1-44F2-AF24-6923C51A2CF2}" type="slidenum">
              <a:rPr lang="en-GB" smtClean="0"/>
              <a:t>‹Nr.›</a:t>
            </a:fld>
            <a:endParaRPr lang="en-GB"/>
          </a:p>
        </p:txBody>
      </p:sp>
    </p:spTree>
    <p:extLst>
      <p:ext uri="{BB962C8B-B14F-4D97-AF65-F5344CB8AC3E}">
        <p14:creationId xmlns:p14="http://schemas.microsoft.com/office/powerpoint/2010/main" val="3213143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F5E3828E-04D0-4FB2-8A44-301E56DE08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en-GB"/>
          </a:p>
        </p:txBody>
      </p:sp>
      <p:sp>
        <p:nvSpPr>
          <p:cNvPr id="3" name="Textplatzhalter 2">
            <a:extLst>
              <a:ext uri="{FF2B5EF4-FFF2-40B4-BE49-F238E27FC236}">
                <a16:creationId xmlns:a16="http://schemas.microsoft.com/office/drawing/2014/main" id="{5712B192-1691-4A4B-8274-88705889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42E823A0-F38D-4A65-9744-5CCB098212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005326-0508-4D4A-A3BF-ED95F819AD75}" type="datetimeFigureOut">
              <a:rPr lang="en-GB" smtClean="0"/>
              <a:t>23/11/2021</a:t>
            </a:fld>
            <a:endParaRPr lang="en-GB"/>
          </a:p>
        </p:txBody>
      </p:sp>
      <p:sp>
        <p:nvSpPr>
          <p:cNvPr id="5" name="Fußzeilenplatzhalter 4">
            <a:extLst>
              <a:ext uri="{FF2B5EF4-FFF2-40B4-BE49-F238E27FC236}">
                <a16:creationId xmlns:a16="http://schemas.microsoft.com/office/drawing/2014/main" id="{E94A9473-F716-4262-9063-2CF80B2E88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Foliennummernplatzhalter 5">
            <a:extLst>
              <a:ext uri="{FF2B5EF4-FFF2-40B4-BE49-F238E27FC236}">
                <a16:creationId xmlns:a16="http://schemas.microsoft.com/office/drawing/2014/main" id="{A1310CB2-DC16-4C8B-A7AE-EDFD81CF7C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784030-13D1-44F2-AF24-6923C51A2CF2}" type="slidenum">
              <a:rPr lang="en-GB" smtClean="0"/>
              <a:t>‹Nr.›</a:t>
            </a:fld>
            <a:endParaRPr lang="en-GB"/>
          </a:p>
        </p:txBody>
      </p:sp>
    </p:spTree>
    <p:extLst>
      <p:ext uri="{BB962C8B-B14F-4D97-AF65-F5344CB8AC3E}">
        <p14:creationId xmlns:p14="http://schemas.microsoft.com/office/powerpoint/2010/main" val="830297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join.slack.com/t/breathingspacegruppe/shared_invite/zt-ynpbe1li-nnecxG4zYIqhldyCFj969g"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858E0A-126B-4CC8-A89D-F9D7442260F6}"/>
              </a:ext>
            </a:extLst>
          </p:cNvPr>
          <p:cNvSpPr>
            <a:spLocks noGrp="1"/>
          </p:cNvSpPr>
          <p:nvPr>
            <p:ph type="ctrTitle"/>
          </p:nvPr>
        </p:nvSpPr>
        <p:spPr/>
        <p:txBody>
          <a:bodyPr/>
          <a:lstStyle/>
          <a:p>
            <a:r>
              <a:rPr lang="en-GB" dirty="0"/>
              <a:t>Breathing Space Community</a:t>
            </a:r>
          </a:p>
        </p:txBody>
      </p:sp>
      <p:sp>
        <p:nvSpPr>
          <p:cNvPr id="3" name="Untertitel 2">
            <a:extLst>
              <a:ext uri="{FF2B5EF4-FFF2-40B4-BE49-F238E27FC236}">
                <a16:creationId xmlns:a16="http://schemas.microsoft.com/office/drawing/2014/main" id="{522B41B8-E060-4613-B49F-012F2CD4A9B1}"/>
              </a:ext>
            </a:extLst>
          </p:cNvPr>
          <p:cNvSpPr>
            <a:spLocks noGrp="1"/>
          </p:cNvSpPr>
          <p:nvPr>
            <p:ph type="subTitle" idx="1"/>
          </p:nvPr>
        </p:nvSpPr>
        <p:spPr/>
        <p:txBody>
          <a:bodyPr/>
          <a:lstStyle/>
          <a:p>
            <a:r>
              <a:rPr lang="en-GB" dirty="0"/>
              <a:t>Welcome to an Introduction of our new Community Platform “Slack”</a:t>
            </a:r>
          </a:p>
        </p:txBody>
      </p:sp>
      <p:pic>
        <p:nvPicPr>
          <p:cNvPr id="12" name="Grafik 11">
            <a:extLst>
              <a:ext uri="{FF2B5EF4-FFF2-40B4-BE49-F238E27FC236}">
                <a16:creationId xmlns:a16="http://schemas.microsoft.com/office/drawing/2014/main" id="{D95FBCD7-C8D5-43EA-9597-5C26AC00DA0F}"/>
              </a:ext>
            </a:extLst>
          </p:cNvPr>
          <p:cNvPicPr>
            <a:picLocks noChangeAspect="1"/>
          </p:cNvPicPr>
          <p:nvPr/>
        </p:nvPicPr>
        <p:blipFill rotWithShape="1">
          <a:blip r:embed="rId2">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Tree>
    <p:extLst>
      <p:ext uri="{BB962C8B-B14F-4D97-AF65-F5344CB8AC3E}">
        <p14:creationId xmlns:p14="http://schemas.microsoft.com/office/powerpoint/2010/main" val="2903721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170F2865-70BF-4068-BE2D-B0D043331AE1}"/>
              </a:ext>
            </a:extLst>
          </p:cNvPr>
          <p:cNvPicPr>
            <a:picLocks noChangeAspect="1"/>
          </p:cNvPicPr>
          <p:nvPr/>
        </p:nvPicPr>
        <p:blipFill>
          <a:blip r:embed="rId2"/>
          <a:stretch>
            <a:fillRect/>
          </a:stretch>
        </p:blipFill>
        <p:spPr>
          <a:xfrm>
            <a:off x="4689760" y="3172315"/>
            <a:ext cx="6778275" cy="30760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Searching for information on Slack</a:t>
            </a:r>
          </a:p>
        </p:txBody>
      </p:sp>
      <p:sp>
        <p:nvSpPr>
          <p:cNvPr id="5" name="Inhaltsplatzhalter 2">
            <a:extLst>
              <a:ext uri="{FF2B5EF4-FFF2-40B4-BE49-F238E27FC236}">
                <a16:creationId xmlns:a16="http://schemas.microsoft.com/office/drawing/2014/main" id="{36E8006B-3983-4E24-90F8-39D2916A23B8}"/>
              </a:ext>
            </a:extLst>
          </p:cNvPr>
          <p:cNvSpPr>
            <a:spLocks noGrp="1"/>
          </p:cNvSpPr>
          <p:nvPr>
            <p:ph idx="1"/>
          </p:nvPr>
        </p:nvSpPr>
        <p:spPr>
          <a:xfrm>
            <a:off x="838199" y="1811770"/>
            <a:ext cx="10515601" cy="1374341"/>
          </a:xfrm>
        </p:spPr>
        <p:txBody>
          <a:bodyPr>
            <a:noAutofit/>
          </a:bodyPr>
          <a:lstStyle/>
          <a:p>
            <a:r>
              <a:rPr lang="en-US" sz="2000" dirty="0"/>
              <a:t>Let’s say, you remember you have once read something about a specific event happening from one of the Breathing Space facilitators, or you’ve seen a question about a topic that is now relevant for you, and you would like to find this post again, but don’t know where it is… Rather than posting a new message in the #support channel, you can use the search functionality of Slack to find it yourself.</a:t>
            </a:r>
          </a:p>
        </p:txBody>
      </p:sp>
      <p:sp>
        <p:nvSpPr>
          <p:cNvPr id="9" name="Rechteck: abgerundete Ecken 8">
            <a:extLst>
              <a:ext uri="{FF2B5EF4-FFF2-40B4-BE49-F238E27FC236}">
                <a16:creationId xmlns:a16="http://schemas.microsoft.com/office/drawing/2014/main" id="{32E32558-F30B-40A2-A8EC-6CDFE41222CC}"/>
              </a:ext>
            </a:extLst>
          </p:cNvPr>
          <p:cNvSpPr/>
          <p:nvPr/>
        </p:nvSpPr>
        <p:spPr>
          <a:xfrm>
            <a:off x="4558144" y="3051233"/>
            <a:ext cx="5403274" cy="481676"/>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13" name="Grafik 12">
            <a:extLst>
              <a:ext uri="{FF2B5EF4-FFF2-40B4-BE49-F238E27FC236}">
                <a16:creationId xmlns:a16="http://schemas.microsoft.com/office/drawing/2014/main" id="{132E0B0D-56AC-4E7C-A6BF-2183D5917765}"/>
              </a:ext>
            </a:extLst>
          </p:cNvPr>
          <p:cNvPicPr>
            <a:picLocks noChangeAspect="1"/>
          </p:cNvPicPr>
          <p:nvPr/>
        </p:nvPicPr>
        <p:blipFill rotWithShape="1">
          <a:blip r:embed="rId3">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
        <p:nvSpPr>
          <p:cNvPr id="14" name="Inhaltsplatzhalter 2">
            <a:extLst>
              <a:ext uri="{FF2B5EF4-FFF2-40B4-BE49-F238E27FC236}">
                <a16:creationId xmlns:a16="http://schemas.microsoft.com/office/drawing/2014/main" id="{87CDD1B0-2B59-4A0A-B9C4-D955B005C8C3}"/>
              </a:ext>
            </a:extLst>
          </p:cNvPr>
          <p:cNvSpPr txBox="1">
            <a:spLocks/>
          </p:cNvSpPr>
          <p:nvPr/>
        </p:nvSpPr>
        <p:spPr>
          <a:xfrm>
            <a:off x="838199" y="3255817"/>
            <a:ext cx="3719945" cy="32093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At the top of the workspace window, there is a </a:t>
            </a:r>
            <a:r>
              <a:rPr lang="en-US" sz="2000" b="1" dirty="0"/>
              <a:t>search bar</a:t>
            </a:r>
            <a:r>
              <a:rPr lang="en-US" sz="2000" dirty="0"/>
              <a:t>, where you can enter the term for the topic or question that you are looking for.</a:t>
            </a:r>
          </a:p>
          <a:p>
            <a:r>
              <a:rPr lang="en-US" sz="2000" dirty="0"/>
              <a:t>Slack will find and show you all messages, posts and channels, that include your search term (if they are posted in an open channel or in one of your messages).</a:t>
            </a:r>
            <a:endParaRPr lang="en-GB" sz="2000" dirty="0"/>
          </a:p>
        </p:txBody>
      </p:sp>
    </p:spTree>
    <p:extLst>
      <p:ext uri="{BB962C8B-B14F-4D97-AF65-F5344CB8AC3E}">
        <p14:creationId xmlns:p14="http://schemas.microsoft.com/office/powerpoint/2010/main" val="2831156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453C69A8-A98E-49DA-AACC-9EF33201FD9C}"/>
              </a:ext>
            </a:extLst>
          </p:cNvPr>
          <p:cNvPicPr>
            <a:picLocks noChangeAspect="1"/>
          </p:cNvPicPr>
          <p:nvPr/>
        </p:nvPicPr>
        <p:blipFill rotWithShape="1">
          <a:blip r:embed="rId2"/>
          <a:srcRect r="55177"/>
          <a:stretch/>
        </p:blipFill>
        <p:spPr>
          <a:xfrm>
            <a:off x="7455302" y="4427190"/>
            <a:ext cx="3898498" cy="19433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Saving posts that are important to you</a:t>
            </a:r>
          </a:p>
        </p:txBody>
      </p:sp>
      <p:sp>
        <p:nvSpPr>
          <p:cNvPr id="5" name="Inhaltsplatzhalter 2">
            <a:extLst>
              <a:ext uri="{FF2B5EF4-FFF2-40B4-BE49-F238E27FC236}">
                <a16:creationId xmlns:a16="http://schemas.microsoft.com/office/drawing/2014/main" id="{36E8006B-3983-4E24-90F8-39D2916A23B8}"/>
              </a:ext>
            </a:extLst>
          </p:cNvPr>
          <p:cNvSpPr>
            <a:spLocks noGrp="1"/>
          </p:cNvSpPr>
          <p:nvPr>
            <p:ph idx="1"/>
          </p:nvPr>
        </p:nvSpPr>
        <p:spPr>
          <a:xfrm>
            <a:off x="838200" y="1825624"/>
            <a:ext cx="10515600" cy="3540741"/>
          </a:xfrm>
        </p:spPr>
        <p:txBody>
          <a:bodyPr>
            <a:noAutofit/>
          </a:bodyPr>
          <a:lstStyle/>
          <a:p>
            <a:r>
              <a:rPr lang="en-US" sz="2000" dirty="0"/>
              <a:t>If you ever read a message or post, that is important or relevant for you and you want to keep it for later, you can save it.</a:t>
            </a:r>
          </a:p>
          <a:p>
            <a:r>
              <a:rPr lang="en-GB" sz="2000" dirty="0"/>
              <a:t>To save a post or message, you can click on this specific post, so</a:t>
            </a:r>
            <a:r>
              <a:rPr lang="en-US" sz="2000" dirty="0"/>
              <a:t> the reaction bar in the right corner of the post will appear. By clicking on the “flag” symbol (the second last symbol in that row), the can save the message for yourself. </a:t>
            </a:r>
            <a:br>
              <a:rPr lang="en-US" sz="2000" dirty="0"/>
            </a:br>
            <a:br>
              <a:rPr lang="en-US" sz="2000" dirty="0"/>
            </a:br>
            <a:endParaRPr lang="en-US" sz="2000" dirty="0"/>
          </a:p>
          <a:p>
            <a:r>
              <a:rPr lang="en-US" sz="2000" dirty="0"/>
              <a:t>All your saved items can be found under </a:t>
            </a:r>
            <a:r>
              <a:rPr lang="en-US" sz="2000" b="1" dirty="0"/>
              <a:t>“Saved Items”</a:t>
            </a:r>
            <a:r>
              <a:rPr lang="en-US" sz="2000" dirty="0"/>
              <a:t> (which is shown in the menu bar on the left side of the workspace. </a:t>
            </a:r>
          </a:p>
          <a:p>
            <a:r>
              <a:rPr lang="en-US" sz="2000" dirty="0"/>
              <a:t>If you save a post or message, this will only be shown to</a:t>
            </a:r>
            <a:br>
              <a:rPr lang="en-US" sz="2000" dirty="0"/>
            </a:br>
            <a:r>
              <a:rPr lang="en-US" sz="2000" dirty="0"/>
              <a:t>and saved for you. Nobody else can see what you save.</a:t>
            </a:r>
          </a:p>
          <a:p>
            <a:endParaRPr lang="en-GB" sz="2000" dirty="0"/>
          </a:p>
        </p:txBody>
      </p:sp>
      <p:sp>
        <p:nvSpPr>
          <p:cNvPr id="9" name="Rechteck: abgerundete Ecken 8">
            <a:extLst>
              <a:ext uri="{FF2B5EF4-FFF2-40B4-BE49-F238E27FC236}">
                <a16:creationId xmlns:a16="http://schemas.microsoft.com/office/drawing/2014/main" id="{32E32558-F30B-40A2-A8EC-6CDFE41222CC}"/>
              </a:ext>
            </a:extLst>
          </p:cNvPr>
          <p:cNvSpPr/>
          <p:nvPr/>
        </p:nvSpPr>
        <p:spPr>
          <a:xfrm>
            <a:off x="7322130" y="5531557"/>
            <a:ext cx="2556162" cy="673813"/>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8" name="Grafik 7">
            <a:extLst>
              <a:ext uri="{FF2B5EF4-FFF2-40B4-BE49-F238E27FC236}">
                <a16:creationId xmlns:a16="http://schemas.microsoft.com/office/drawing/2014/main" id="{5F7499A2-62CC-486C-B094-5FBCAA7C4B9E}"/>
              </a:ext>
            </a:extLst>
          </p:cNvPr>
          <p:cNvPicPr>
            <a:picLocks noChangeAspect="1"/>
          </p:cNvPicPr>
          <p:nvPr/>
        </p:nvPicPr>
        <p:blipFill rotWithShape="1">
          <a:blip r:embed="rId3"/>
          <a:srcRect l="73757" t="2807" b="60059"/>
          <a:stretch/>
        </p:blipFill>
        <p:spPr>
          <a:xfrm>
            <a:off x="5870866" y="3262748"/>
            <a:ext cx="2570018" cy="4987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Grafik 9">
            <a:extLst>
              <a:ext uri="{FF2B5EF4-FFF2-40B4-BE49-F238E27FC236}">
                <a16:creationId xmlns:a16="http://schemas.microsoft.com/office/drawing/2014/main" id="{C4C0C045-E745-46C3-B615-F511C9E4513E}"/>
              </a:ext>
            </a:extLst>
          </p:cNvPr>
          <p:cNvPicPr>
            <a:picLocks noChangeAspect="1"/>
          </p:cNvPicPr>
          <p:nvPr/>
        </p:nvPicPr>
        <p:blipFill rotWithShape="1">
          <a:blip r:embed="rId4">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
        <p:nvSpPr>
          <p:cNvPr id="13" name="Rechteck: abgerundete Ecken 12">
            <a:extLst>
              <a:ext uri="{FF2B5EF4-FFF2-40B4-BE49-F238E27FC236}">
                <a16:creationId xmlns:a16="http://schemas.microsoft.com/office/drawing/2014/main" id="{E56E242E-BF36-4FB7-9703-B71CD43866F8}"/>
              </a:ext>
            </a:extLst>
          </p:cNvPr>
          <p:cNvSpPr/>
          <p:nvPr/>
        </p:nvSpPr>
        <p:spPr>
          <a:xfrm>
            <a:off x="7678883" y="3337324"/>
            <a:ext cx="450272" cy="349611"/>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8649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628FDB3A-75E3-4B20-B439-7669D1E8A159}"/>
              </a:ext>
            </a:extLst>
          </p:cNvPr>
          <p:cNvPicPr>
            <a:picLocks noChangeAspect="1"/>
          </p:cNvPicPr>
          <p:nvPr/>
        </p:nvPicPr>
        <p:blipFill>
          <a:blip r:embed="rId2"/>
          <a:stretch>
            <a:fillRect/>
          </a:stretch>
        </p:blipFill>
        <p:spPr>
          <a:xfrm>
            <a:off x="7994073" y="1534247"/>
            <a:ext cx="2867888" cy="47302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Setting your notifications</a:t>
            </a:r>
          </a:p>
        </p:txBody>
      </p:sp>
      <p:sp>
        <p:nvSpPr>
          <p:cNvPr id="5" name="Inhaltsplatzhalter 2">
            <a:extLst>
              <a:ext uri="{FF2B5EF4-FFF2-40B4-BE49-F238E27FC236}">
                <a16:creationId xmlns:a16="http://schemas.microsoft.com/office/drawing/2014/main" id="{36E8006B-3983-4E24-90F8-39D2916A23B8}"/>
              </a:ext>
            </a:extLst>
          </p:cNvPr>
          <p:cNvSpPr>
            <a:spLocks noGrp="1"/>
          </p:cNvSpPr>
          <p:nvPr>
            <p:ph idx="1"/>
          </p:nvPr>
        </p:nvSpPr>
        <p:spPr>
          <a:xfrm>
            <a:off x="838199" y="1825625"/>
            <a:ext cx="6664035" cy="4547466"/>
          </a:xfrm>
        </p:spPr>
        <p:txBody>
          <a:bodyPr>
            <a:noAutofit/>
          </a:bodyPr>
          <a:lstStyle/>
          <a:p>
            <a:r>
              <a:rPr lang="en-US" sz="2000" dirty="0"/>
              <a:t>When you start using Slack, all notifications are turned on (with sound) – this can be a bit overwhelming at the beginning, especially if you are part of different groups and you get notifications about every new post or message… </a:t>
            </a:r>
          </a:p>
          <a:p>
            <a:r>
              <a:rPr lang="en-US" sz="2000" dirty="0"/>
              <a:t>We recommend taking a couple of minutes to set your notifications in a way that is supportive for you and the way you want to use Slack (your settings might also depend on if you use Slack on a computer or on a phone).</a:t>
            </a:r>
          </a:p>
          <a:p>
            <a:r>
              <a:rPr lang="en-US" sz="2000" dirty="0"/>
              <a:t>You can find the setting of your notifications, when you click on the “Breathing Space” in the upper left corner of the workspace, then choose “Preferences” – a new window will open which automatically shows your personal notifications.</a:t>
            </a:r>
          </a:p>
          <a:p>
            <a:endParaRPr lang="en-GB" sz="2000" dirty="0"/>
          </a:p>
        </p:txBody>
      </p:sp>
      <p:sp>
        <p:nvSpPr>
          <p:cNvPr id="9" name="Rechteck: abgerundete Ecken 8">
            <a:extLst>
              <a:ext uri="{FF2B5EF4-FFF2-40B4-BE49-F238E27FC236}">
                <a16:creationId xmlns:a16="http://schemas.microsoft.com/office/drawing/2014/main" id="{32E32558-F30B-40A2-A8EC-6CDFE41222CC}"/>
              </a:ext>
            </a:extLst>
          </p:cNvPr>
          <p:cNvSpPr/>
          <p:nvPr/>
        </p:nvSpPr>
        <p:spPr>
          <a:xfrm>
            <a:off x="7765477" y="1402285"/>
            <a:ext cx="1918850" cy="747676"/>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15" name="Grafik 14">
            <a:extLst>
              <a:ext uri="{FF2B5EF4-FFF2-40B4-BE49-F238E27FC236}">
                <a16:creationId xmlns:a16="http://schemas.microsoft.com/office/drawing/2014/main" id="{27183064-1836-4A3A-83C4-7A8670DF7B6F}"/>
              </a:ext>
            </a:extLst>
          </p:cNvPr>
          <p:cNvPicPr>
            <a:picLocks noChangeAspect="1"/>
          </p:cNvPicPr>
          <p:nvPr/>
        </p:nvPicPr>
        <p:blipFill rotWithShape="1">
          <a:blip r:embed="rId3">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
        <p:nvSpPr>
          <p:cNvPr id="16" name="Rechteck: abgerundete Ecken 15">
            <a:extLst>
              <a:ext uri="{FF2B5EF4-FFF2-40B4-BE49-F238E27FC236}">
                <a16:creationId xmlns:a16="http://schemas.microsoft.com/office/drawing/2014/main" id="{27CBA614-B347-4750-BE7A-45D4BF552F41}"/>
              </a:ext>
            </a:extLst>
          </p:cNvPr>
          <p:cNvSpPr/>
          <p:nvPr/>
        </p:nvSpPr>
        <p:spPr>
          <a:xfrm>
            <a:off x="7765476" y="4148194"/>
            <a:ext cx="3318159" cy="559846"/>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8587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37092652-CABD-4AE0-8157-C1C258561DEA}"/>
              </a:ext>
            </a:extLst>
          </p:cNvPr>
          <p:cNvPicPr>
            <a:picLocks noChangeAspect="1"/>
          </p:cNvPicPr>
          <p:nvPr/>
        </p:nvPicPr>
        <p:blipFill>
          <a:blip r:embed="rId2"/>
          <a:stretch>
            <a:fillRect/>
          </a:stretch>
        </p:blipFill>
        <p:spPr>
          <a:xfrm>
            <a:off x="6192984" y="1490852"/>
            <a:ext cx="4692873" cy="26085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Setting your notifications</a:t>
            </a:r>
          </a:p>
        </p:txBody>
      </p:sp>
      <p:sp>
        <p:nvSpPr>
          <p:cNvPr id="5" name="Inhaltsplatzhalter 2">
            <a:extLst>
              <a:ext uri="{FF2B5EF4-FFF2-40B4-BE49-F238E27FC236}">
                <a16:creationId xmlns:a16="http://schemas.microsoft.com/office/drawing/2014/main" id="{36E8006B-3983-4E24-90F8-39D2916A23B8}"/>
              </a:ext>
            </a:extLst>
          </p:cNvPr>
          <p:cNvSpPr>
            <a:spLocks noGrp="1"/>
          </p:cNvSpPr>
          <p:nvPr>
            <p:ph idx="1"/>
          </p:nvPr>
        </p:nvSpPr>
        <p:spPr>
          <a:xfrm>
            <a:off x="838200" y="1825625"/>
            <a:ext cx="5160818" cy="4547466"/>
          </a:xfrm>
        </p:spPr>
        <p:txBody>
          <a:bodyPr>
            <a:noAutofit/>
          </a:bodyPr>
          <a:lstStyle/>
          <a:p>
            <a:r>
              <a:rPr lang="en-US" sz="2000" dirty="0"/>
              <a:t>In the notification menu, you can decide what you want to be notified about, if you want to use different settings for your different devices, if you want to mute sounds from Slack, and also set specific times for which you allow receiving notifications.</a:t>
            </a:r>
          </a:p>
          <a:p>
            <a:r>
              <a:rPr lang="en-US" sz="2000" dirty="0"/>
              <a:t>You can also set </a:t>
            </a:r>
            <a:r>
              <a:rPr lang="en-US" sz="2000" b="1" dirty="0"/>
              <a:t>different notification settings to different channels </a:t>
            </a:r>
            <a:r>
              <a:rPr lang="en-US" sz="2000" dirty="0"/>
              <a:t>(e.g. you can turn off notifications for one specific channel completely, but keep it on for another channel). You can do that by… </a:t>
            </a:r>
          </a:p>
          <a:p>
            <a:r>
              <a:rPr lang="en-US" sz="2000" dirty="0"/>
              <a:t>You can do this, for example, by doing </a:t>
            </a:r>
            <a:br>
              <a:rPr lang="en-US" sz="2000" dirty="0"/>
            </a:br>
            <a:r>
              <a:rPr lang="en-US" sz="2000" dirty="0"/>
              <a:t>a right-click with your mouse on a </a:t>
            </a:r>
            <a:br>
              <a:rPr lang="en-US" sz="2000" dirty="0"/>
            </a:br>
            <a:r>
              <a:rPr lang="en-US" sz="2000" dirty="0"/>
              <a:t>specific channel in the channel menu</a:t>
            </a:r>
            <a:br>
              <a:rPr lang="en-US" sz="2000" dirty="0"/>
            </a:br>
            <a:r>
              <a:rPr lang="en-US" sz="2000" dirty="0"/>
              <a:t>and choosing </a:t>
            </a:r>
            <a:r>
              <a:rPr lang="en-US" sz="2000" i="1" dirty="0"/>
              <a:t>“change notifications”.</a:t>
            </a:r>
          </a:p>
          <a:p>
            <a:endParaRPr lang="en-GB" sz="2000" dirty="0"/>
          </a:p>
        </p:txBody>
      </p:sp>
      <p:sp>
        <p:nvSpPr>
          <p:cNvPr id="9" name="Rechteck: abgerundete Ecken 8">
            <a:extLst>
              <a:ext uri="{FF2B5EF4-FFF2-40B4-BE49-F238E27FC236}">
                <a16:creationId xmlns:a16="http://schemas.microsoft.com/office/drawing/2014/main" id="{32E32558-F30B-40A2-A8EC-6CDFE41222CC}"/>
              </a:ext>
            </a:extLst>
          </p:cNvPr>
          <p:cNvSpPr/>
          <p:nvPr/>
        </p:nvSpPr>
        <p:spPr>
          <a:xfrm>
            <a:off x="7460321" y="1936089"/>
            <a:ext cx="2265570" cy="1202721"/>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12" name="Grafik 11">
            <a:extLst>
              <a:ext uri="{FF2B5EF4-FFF2-40B4-BE49-F238E27FC236}">
                <a16:creationId xmlns:a16="http://schemas.microsoft.com/office/drawing/2014/main" id="{2D6D704E-AB32-4AEC-B957-8BD8DA77FEEE}"/>
              </a:ext>
            </a:extLst>
          </p:cNvPr>
          <p:cNvPicPr>
            <a:picLocks noChangeAspect="1"/>
          </p:cNvPicPr>
          <p:nvPr/>
        </p:nvPicPr>
        <p:blipFill>
          <a:blip r:embed="rId3"/>
          <a:stretch>
            <a:fillRect/>
          </a:stretch>
        </p:blipFill>
        <p:spPr>
          <a:xfrm>
            <a:off x="5392688" y="4831394"/>
            <a:ext cx="5048955" cy="16766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Grafik 13">
            <a:extLst>
              <a:ext uri="{FF2B5EF4-FFF2-40B4-BE49-F238E27FC236}">
                <a16:creationId xmlns:a16="http://schemas.microsoft.com/office/drawing/2014/main" id="{F042F2E6-3DFE-4BF9-9D94-232ECCF3B529}"/>
              </a:ext>
            </a:extLst>
          </p:cNvPr>
          <p:cNvPicPr>
            <a:picLocks noChangeAspect="1"/>
          </p:cNvPicPr>
          <p:nvPr/>
        </p:nvPicPr>
        <p:blipFill>
          <a:blip r:embed="rId4"/>
          <a:stretch>
            <a:fillRect/>
          </a:stretch>
        </p:blipFill>
        <p:spPr>
          <a:xfrm>
            <a:off x="7104113" y="3719189"/>
            <a:ext cx="4810796" cy="16575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Grafik 14">
            <a:extLst>
              <a:ext uri="{FF2B5EF4-FFF2-40B4-BE49-F238E27FC236}">
                <a16:creationId xmlns:a16="http://schemas.microsoft.com/office/drawing/2014/main" id="{27183064-1836-4A3A-83C4-7A8670DF7B6F}"/>
              </a:ext>
            </a:extLst>
          </p:cNvPr>
          <p:cNvPicPr>
            <a:picLocks noChangeAspect="1"/>
          </p:cNvPicPr>
          <p:nvPr/>
        </p:nvPicPr>
        <p:blipFill rotWithShape="1">
          <a:blip r:embed="rId5">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
        <p:nvSpPr>
          <p:cNvPr id="13" name="Rechteck: abgerundete Ecken 12">
            <a:extLst>
              <a:ext uri="{FF2B5EF4-FFF2-40B4-BE49-F238E27FC236}">
                <a16:creationId xmlns:a16="http://schemas.microsoft.com/office/drawing/2014/main" id="{E54337B4-BDAE-4AE9-ACA6-4122C8322FF9}"/>
              </a:ext>
            </a:extLst>
          </p:cNvPr>
          <p:cNvSpPr/>
          <p:nvPr/>
        </p:nvSpPr>
        <p:spPr>
          <a:xfrm>
            <a:off x="7087545" y="4932218"/>
            <a:ext cx="2208855" cy="401034"/>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16" name="Rechteck: abgerundete Ecken 15">
            <a:extLst>
              <a:ext uri="{FF2B5EF4-FFF2-40B4-BE49-F238E27FC236}">
                <a16:creationId xmlns:a16="http://schemas.microsoft.com/office/drawing/2014/main" id="{DE585513-F834-4F8F-A000-367A51B06735}"/>
              </a:ext>
            </a:extLst>
          </p:cNvPr>
          <p:cNvSpPr/>
          <p:nvPr/>
        </p:nvSpPr>
        <p:spPr>
          <a:xfrm>
            <a:off x="5194751" y="5763491"/>
            <a:ext cx="4531140" cy="855001"/>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81127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What else needs to be said?</a:t>
            </a:r>
          </a:p>
        </p:txBody>
      </p:sp>
      <p:sp>
        <p:nvSpPr>
          <p:cNvPr id="5" name="Inhaltsplatzhalter 2">
            <a:extLst>
              <a:ext uri="{FF2B5EF4-FFF2-40B4-BE49-F238E27FC236}">
                <a16:creationId xmlns:a16="http://schemas.microsoft.com/office/drawing/2014/main" id="{36E8006B-3983-4E24-90F8-39D2916A23B8}"/>
              </a:ext>
            </a:extLst>
          </p:cNvPr>
          <p:cNvSpPr>
            <a:spLocks noGrp="1"/>
          </p:cNvSpPr>
          <p:nvPr>
            <p:ph idx="1"/>
          </p:nvPr>
        </p:nvSpPr>
        <p:spPr>
          <a:xfrm>
            <a:off x="838200" y="1825625"/>
            <a:ext cx="10515600" cy="4547466"/>
          </a:xfrm>
        </p:spPr>
        <p:txBody>
          <a:bodyPr>
            <a:noAutofit/>
          </a:bodyPr>
          <a:lstStyle/>
          <a:p>
            <a:pPr marL="0" indent="0">
              <a:buNone/>
            </a:pPr>
            <a:r>
              <a:rPr lang="en-US" sz="2000" dirty="0"/>
              <a:t>First of all, we hope you are as enthusiastic about Slack as we are! We believe that this is the way forward and Slack will support us to make this community (which is such a big force behind Breathing Space) even stronger and build an even greater sense of connection!</a:t>
            </a:r>
          </a:p>
          <a:p>
            <a:pPr marL="0" indent="0">
              <a:buNone/>
            </a:pPr>
            <a:r>
              <a:rPr lang="en-US" sz="2000" dirty="0"/>
              <a:t>We understand, of course, that not everyone is a fan of new technology and platforms, and that it might need some time to adjust to Slack and how to use it. We do acknowledge this and are happy to support with the transition to this new platform as good as possible.</a:t>
            </a:r>
          </a:p>
          <a:p>
            <a:pPr marL="0" indent="0">
              <a:buNone/>
            </a:pPr>
            <a:r>
              <a:rPr lang="en-US" sz="2000" dirty="0"/>
              <a:t>We will continue to roll out Slack over the next couple of weeks and months for all Breathing Space groups (previous trainings and courses) and will gradually start to close down WhatsApp and Facebook groups to ensure Slack is the platform to use going forward. </a:t>
            </a:r>
          </a:p>
          <a:p>
            <a:pPr marL="0" indent="0">
              <a:buNone/>
            </a:pPr>
            <a:r>
              <a:rPr lang="en-US" sz="2000" dirty="0"/>
              <a:t>If you’ve got questions or have feedback about the usage of Slack for us, please reach out to Benedict or to Svenja (Tasler), who has taken over the role of setting up this platform for Breathing Space.</a:t>
            </a:r>
          </a:p>
          <a:p>
            <a:pPr marL="0" indent="0">
              <a:buNone/>
            </a:pPr>
            <a:r>
              <a:rPr lang="en-US" sz="2000" dirty="0"/>
              <a:t>And, finally: Let’s take a breath together and embark on this new journey of connection! </a:t>
            </a:r>
            <a:r>
              <a:rPr lang="en-US" sz="2000" dirty="0">
                <a:sym typeface="Wingdings" panose="05000000000000000000" pitchFamily="2" charset="2"/>
              </a:rPr>
              <a:t> </a:t>
            </a:r>
            <a:endParaRPr lang="en-US" sz="2000" dirty="0"/>
          </a:p>
          <a:p>
            <a:pPr marL="0" indent="0">
              <a:buNone/>
            </a:pPr>
            <a:endParaRPr lang="en-GB" sz="2000" dirty="0"/>
          </a:p>
        </p:txBody>
      </p:sp>
      <p:pic>
        <p:nvPicPr>
          <p:cNvPr id="8" name="Grafik 7">
            <a:extLst>
              <a:ext uri="{FF2B5EF4-FFF2-40B4-BE49-F238E27FC236}">
                <a16:creationId xmlns:a16="http://schemas.microsoft.com/office/drawing/2014/main" id="{90452A16-67DE-4E93-9C74-E3B8D37DC7E0}"/>
              </a:ext>
            </a:extLst>
          </p:cNvPr>
          <p:cNvPicPr>
            <a:picLocks noChangeAspect="1"/>
          </p:cNvPicPr>
          <p:nvPr/>
        </p:nvPicPr>
        <p:blipFill rotWithShape="1">
          <a:blip r:embed="rId2">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Tree>
    <p:extLst>
      <p:ext uri="{BB962C8B-B14F-4D97-AF65-F5344CB8AC3E}">
        <p14:creationId xmlns:p14="http://schemas.microsoft.com/office/powerpoint/2010/main" val="2977244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Why do we need a new platform?</a:t>
            </a:r>
          </a:p>
        </p:txBody>
      </p:sp>
      <p:sp>
        <p:nvSpPr>
          <p:cNvPr id="3" name="Inhaltsplatzhalter 2">
            <a:extLst>
              <a:ext uri="{FF2B5EF4-FFF2-40B4-BE49-F238E27FC236}">
                <a16:creationId xmlns:a16="http://schemas.microsoft.com/office/drawing/2014/main" id="{10D6C62E-BE89-44E7-9E3A-272CD2E66E83}"/>
              </a:ext>
            </a:extLst>
          </p:cNvPr>
          <p:cNvSpPr>
            <a:spLocks noGrp="1"/>
          </p:cNvSpPr>
          <p:nvPr>
            <p:ph idx="1"/>
          </p:nvPr>
        </p:nvSpPr>
        <p:spPr>
          <a:xfrm>
            <a:off x="838199" y="1825625"/>
            <a:ext cx="10515599" cy="4547466"/>
          </a:xfrm>
        </p:spPr>
        <p:txBody>
          <a:bodyPr>
            <a:noAutofit/>
          </a:bodyPr>
          <a:lstStyle/>
          <a:p>
            <a:r>
              <a:rPr lang="en-GB" sz="2000" dirty="0"/>
              <a:t>When Breathing Space started in 2018, there was only one training group and it was easy to communicate via WhatsApp and use Facebook group to share and exchange information.</a:t>
            </a:r>
          </a:p>
          <a:p>
            <a:r>
              <a:rPr lang="en-GB" sz="2000" dirty="0"/>
              <a:t>At the end of 2021, there are now WhatsApp groups for several training courses and apprentices (graduated and still in-training), mentors, and teachers – plus more groups on Facebook for several of the Breathing Space courses and the wider Breathing Space Community.</a:t>
            </a:r>
          </a:p>
          <a:p>
            <a:r>
              <a:rPr lang="en-GB" sz="2000" dirty="0"/>
              <a:t>In the last months, it became more and more clear that this isn’t a sustainable and mentally healthy way of organising and managing a community (which will continue to grow in the next couple of years)!</a:t>
            </a:r>
          </a:p>
          <a:p>
            <a:r>
              <a:rPr lang="en-GB" sz="2000" dirty="0"/>
              <a:t>The amount of messages coming in through various groups and platforms every day got overwhelming and confusing – and the desire to connect with the community actually led many to feel more disconnected as they were trying to figure out where to post about what and when and where to find information that they were looking for…</a:t>
            </a:r>
          </a:p>
          <a:p>
            <a:r>
              <a:rPr lang="en-GB" sz="2000" dirty="0"/>
              <a:t>So it became quite obvious that we needed a new way of connection – and for this also a new platform or tool… which we now have found and are proud to present to you!</a:t>
            </a:r>
          </a:p>
        </p:txBody>
      </p:sp>
      <p:pic>
        <p:nvPicPr>
          <p:cNvPr id="6" name="Grafik 5">
            <a:extLst>
              <a:ext uri="{FF2B5EF4-FFF2-40B4-BE49-F238E27FC236}">
                <a16:creationId xmlns:a16="http://schemas.microsoft.com/office/drawing/2014/main" id="{09A4BF8A-CE4A-4C36-BC71-800290953788}"/>
              </a:ext>
            </a:extLst>
          </p:cNvPr>
          <p:cNvPicPr>
            <a:picLocks noChangeAspect="1"/>
          </p:cNvPicPr>
          <p:nvPr/>
        </p:nvPicPr>
        <p:blipFill rotWithShape="1">
          <a:blip r:embed="rId2">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Tree>
    <p:extLst>
      <p:ext uri="{BB962C8B-B14F-4D97-AF65-F5344CB8AC3E}">
        <p14:creationId xmlns:p14="http://schemas.microsoft.com/office/powerpoint/2010/main" val="1746242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What is Slack &amp; how can I access it?</a:t>
            </a:r>
          </a:p>
        </p:txBody>
      </p:sp>
      <p:sp>
        <p:nvSpPr>
          <p:cNvPr id="5" name="Inhaltsplatzhalter 2">
            <a:extLst>
              <a:ext uri="{FF2B5EF4-FFF2-40B4-BE49-F238E27FC236}">
                <a16:creationId xmlns:a16="http://schemas.microsoft.com/office/drawing/2014/main" id="{62FFBCBC-1192-4594-8FE5-27FBC505F0F2}"/>
              </a:ext>
            </a:extLst>
          </p:cNvPr>
          <p:cNvSpPr>
            <a:spLocks noGrp="1"/>
          </p:cNvSpPr>
          <p:nvPr>
            <p:ph idx="1"/>
          </p:nvPr>
        </p:nvSpPr>
        <p:spPr>
          <a:xfrm>
            <a:off x="838199" y="1825625"/>
            <a:ext cx="10702635" cy="1092530"/>
          </a:xfrm>
        </p:spPr>
        <p:txBody>
          <a:bodyPr>
            <a:noAutofit/>
          </a:bodyPr>
          <a:lstStyle/>
          <a:p>
            <a:pPr marL="0" indent="0">
              <a:buNone/>
            </a:pPr>
            <a:r>
              <a:rPr lang="de-DE" sz="2000" dirty="0"/>
              <a:t>Slack </a:t>
            </a:r>
            <a:r>
              <a:rPr lang="de-DE" sz="2000" dirty="0" err="1"/>
              <a:t>is</a:t>
            </a:r>
            <a:r>
              <a:rPr lang="de-DE" sz="2000" dirty="0"/>
              <a:t> a web-based instant-messaging </a:t>
            </a:r>
            <a:r>
              <a:rPr lang="de-DE" sz="2000" dirty="0" err="1"/>
              <a:t>service</a:t>
            </a:r>
            <a:r>
              <a:rPr lang="de-DE" sz="2000" dirty="0"/>
              <a:t> </a:t>
            </a:r>
            <a:r>
              <a:rPr lang="de-DE" sz="2000" dirty="0" err="1"/>
              <a:t>which</a:t>
            </a:r>
            <a:r>
              <a:rPr lang="de-DE" sz="2000" dirty="0"/>
              <a:t> </a:t>
            </a:r>
            <a:r>
              <a:rPr lang="de-DE" sz="2000" dirty="0" err="1"/>
              <a:t>enables</a:t>
            </a:r>
            <a:r>
              <a:rPr lang="de-DE" sz="2000" dirty="0"/>
              <a:t> </a:t>
            </a:r>
            <a:r>
              <a:rPr lang="de-DE" sz="2000" dirty="0" err="1"/>
              <a:t>communication</a:t>
            </a:r>
            <a:r>
              <a:rPr lang="de-DE" sz="2000" dirty="0"/>
              <a:t> </a:t>
            </a:r>
            <a:r>
              <a:rPr lang="de-DE" sz="2000" dirty="0" err="1"/>
              <a:t>within</a:t>
            </a:r>
            <a:r>
              <a:rPr lang="de-DE" sz="2000" dirty="0"/>
              <a:t> a </a:t>
            </a:r>
            <a:r>
              <a:rPr lang="de-DE" sz="2000" dirty="0" err="1"/>
              <a:t>workspace</a:t>
            </a:r>
            <a:r>
              <a:rPr lang="de-DE" sz="2000" dirty="0"/>
              <a:t> and </a:t>
            </a:r>
            <a:r>
              <a:rPr lang="de-DE" sz="2000" dirty="0" err="1"/>
              <a:t>allows</a:t>
            </a:r>
            <a:r>
              <a:rPr lang="de-DE" sz="2000" dirty="0"/>
              <a:t> </a:t>
            </a:r>
            <a:r>
              <a:rPr lang="de-DE" sz="2000" dirty="0" err="1"/>
              <a:t>people</a:t>
            </a:r>
            <a:r>
              <a:rPr lang="de-DE" sz="2000" dirty="0"/>
              <a:t> </a:t>
            </a:r>
            <a:r>
              <a:rPr lang="de-DE" sz="2000" dirty="0" err="1"/>
              <a:t>to</a:t>
            </a:r>
            <a:r>
              <a:rPr lang="de-DE" sz="2000" dirty="0"/>
              <a:t> connect, send </a:t>
            </a:r>
            <a:r>
              <a:rPr lang="de-DE" sz="2000" dirty="0" err="1"/>
              <a:t>message</a:t>
            </a:r>
            <a:r>
              <a:rPr lang="de-DE" sz="2000" dirty="0"/>
              <a:t>, </a:t>
            </a:r>
            <a:r>
              <a:rPr lang="de-DE" sz="2000" dirty="0" err="1"/>
              <a:t>exchange</a:t>
            </a:r>
            <a:r>
              <a:rPr lang="de-DE" sz="2000" dirty="0"/>
              <a:t> </a:t>
            </a:r>
            <a:r>
              <a:rPr lang="de-DE" sz="2000" dirty="0" err="1"/>
              <a:t>information</a:t>
            </a:r>
            <a:r>
              <a:rPr lang="de-DE" sz="2000" dirty="0"/>
              <a:t> and support </a:t>
            </a:r>
            <a:r>
              <a:rPr lang="de-DE" sz="2000" dirty="0" err="1"/>
              <a:t>each</a:t>
            </a:r>
            <a:r>
              <a:rPr lang="de-DE" sz="2000" dirty="0"/>
              <a:t> </a:t>
            </a:r>
            <a:r>
              <a:rPr lang="de-DE" sz="2000" dirty="0" err="1"/>
              <a:t>other</a:t>
            </a:r>
            <a:r>
              <a:rPr lang="de-DE" sz="2000" dirty="0"/>
              <a:t> – </a:t>
            </a:r>
            <a:r>
              <a:rPr lang="de-DE" sz="2000" dirty="0" err="1"/>
              <a:t>it‘s</a:t>
            </a:r>
            <a:r>
              <a:rPr lang="de-DE" sz="2000" dirty="0"/>
              <a:t> </a:t>
            </a:r>
            <a:r>
              <a:rPr lang="de-DE" sz="2000" dirty="0" err="1"/>
              <a:t>everything</a:t>
            </a:r>
            <a:r>
              <a:rPr lang="de-DE" sz="2000" dirty="0"/>
              <a:t> </a:t>
            </a:r>
            <a:r>
              <a:rPr lang="de-DE" sz="2000" dirty="0" err="1"/>
              <a:t>we</a:t>
            </a:r>
            <a:r>
              <a:rPr lang="de-DE" sz="2000" dirty="0"/>
              <a:t> </a:t>
            </a:r>
            <a:r>
              <a:rPr lang="de-DE" sz="2000" dirty="0" err="1"/>
              <a:t>want</a:t>
            </a:r>
            <a:r>
              <a:rPr lang="de-DE" sz="2000" dirty="0"/>
              <a:t> </a:t>
            </a:r>
            <a:r>
              <a:rPr lang="de-DE" sz="2000" dirty="0" err="1"/>
              <a:t>to</a:t>
            </a:r>
            <a:r>
              <a:rPr lang="de-DE" sz="2000" dirty="0"/>
              <a:t> </a:t>
            </a:r>
            <a:r>
              <a:rPr lang="de-DE" sz="2000" dirty="0" err="1"/>
              <a:t>be</a:t>
            </a:r>
            <a:r>
              <a:rPr lang="de-DE" sz="2000" dirty="0"/>
              <a:t> </a:t>
            </a:r>
            <a:r>
              <a:rPr lang="de-DE" sz="2000" dirty="0" err="1"/>
              <a:t>able</a:t>
            </a:r>
            <a:r>
              <a:rPr lang="de-DE" sz="2000" dirty="0"/>
              <a:t> </a:t>
            </a:r>
            <a:r>
              <a:rPr lang="de-DE" sz="2000" dirty="0" err="1"/>
              <a:t>to</a:t>
            </a:r>
            <a:r>
              <a:rPr lang="de-DE" sz="2000" dirty="0"/>
              <a:t> do in </a:t>
            </a:r>
            <a:r>
              <a:rPr lang="de-DE" sz="2000" dirty="0" err="1"/>
              <a:t>the</a:t>
            </a:r>
            <a:r>
              <a:rPr lang="de-DE" sz="2000" dirty="0"/>
              <a:t> </a:t>
            </a:r>
            <a:r>
              <a:rPr lang="de-DE" sz="2000" dirty="0" err="1"/>
              <a:t>Breathing</a:t>
            </a:r>
            <a:r>
              <a:rPr lang="de-DE" sz="2000" dirty="0"/>
              <a:t> Space on ONE </a:t>
            </a:r>
            <a:r>
              <a:rPr lang="de-DE" sz="2000" dirty="0" err="1"/>
              <a:t>platform</a:t>
            </a:r>
            <a:r>
              <a:rPr lang="de-DE" sz="2000" dirty="0"/>
              <a:t>!</a:t>
            </a:r>
          </a:p>
        </p:txBody>
      </p:sp>
      <p:pic>
        <p:nvPicPr>
          <p:cNvPr id="7" name="Grafik 6">
            <a:extLst>
              <a:ext uri="{FF2B5EF4-FFF2-40B4-BE49-F238E27FC236}">
                <a16:creationId xmlns:a16="http://schemas.microsoft.com/office/drawing/2014/main" id="{529EAC04-A025-4AD5-9D57-DCAC74FB853E}"/>
              </a:ext>
            </a:extLst>
          </p:cNvPr>
          <p:cNvPicPr>
            <a:picLocks noChangeAspect="1"/>
          </p:cNvPicPr>
          <p:nvPr/>
        </p:nvPicPr>
        <p:blipFill>
          <a:blip r:embed="rId2"/>
          <a:stretch>
            <a:fillRect/>
          </a:stretch>
        </p:blipFill>
        <p:spPr>
          <a:xfrm>
            <a:off x="5307178" y="2923245"/>
            <a:ext cx="6233656" cy="33199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Inhaltsplatzhalter 2">
            <a:extLst>
              <a:ext uri="{FF2B5EF4-FFF2-40B4-BE49-F238E27FC236}">
                <a16:creationId xmlns:a16="http://schemas.microsoft.com/office/drawing/2014/main" id="{59CDBD6F-0D1C-4AA5-B863-36A22A308A64}"/>
              </a:ext>
            </a:extLst>
          </p:cNvPr>
          <p:cNvSpPr txBox="1">
            <a:spLocks/>
          </p:cNvSpPr>
          <p:nvPr/>
        </p:nvSpPr>
        <p:spPr>
          <a:xfrm>
            <a:off x="838199" y="2918155"/>
            <a:ext cx="4232566" cy="35747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2000" b="1" dirty="0" err="1"/>
              <a:t>How</a:t>
            </a:r>
            <a:r>
              <a:rPr lang="de-DE" sz="2000" b="1" dirty="0"/>
              <a:t> </a:t>
            </a:r>
            <a:r>
              <a:rPr lang="de-DE" sz="2000" b="1" dirty="0" err="1"/>
              <a:t>can</a:t>
            </a:r>
            <a:r>
              <a:rPr lang="de-DE" sz="2000" b="1" dirty="0"/>
              <a:t> </a:t>
            </a:r>
            <a:r>
              <a:rPr lang="de-DE" sz="2000" b="1" dirty="0" err="1"/>
              <a:t>you</a:t>
            </a:r>
            <a:r>
              <a:rPr lang="de-DE" sz="2000" b="1" dirty="0"/>
              <a:t> </a:t>
            </a:r>
            <a:r>
              <a:rPr lang="de-DE" sz="2000" b="1" dirty="0" err="1"/>
              <a:t>access</a:t>
            </a:r>
            <a:r>
              <a:rPr lang="de-DE" sz="2000" b="1" dirty="0"/>
              <a:t> </a:t>
            </a:r>
            <a:r>
              <a:rPr lang="de-DE" sz="2000" b="1" dirty="0" err="1"/>
              <a:t>the</a:t>
            </a:r>
            <a:r>
              <a:rPr lang="de-DE" sz="2000" b="1" dirty="0"/>
              <a:t> </a:t>
            </a:r>
            <a:r>
              <a:rPr lang="de-DE" sz="2000" b="1" dirty="0" err="1"/>
              <a:t>Breathing</a:t>
            </a:r>
            <a:r>
              <a:rPr lang="de-DE" sz="2000" b="1" dirty="0"/>
              <a:t> Space </a:t>
            </a:r>
            <a:r>
              <a:rPr lang="de-DE" sz="2000" b="1" dirty="0" err="1"/>
              <a:t>workspace</a:t>
            </a:r>
            <a:r>
              <a:rPr lang="de-DE" sz="2000" b="1" dirty="0"/>
              <a:t> on Slack?</a:t>
            </a:r>
          </a:p>
          <a:p>
            <a:pPr marL="0" indent="0">
              <a:buFont typeface="Arial" panose="020B0604020202020204" pitchFamily="34" charset="0"/>
              <a:buNone/>
            </a:pPr>
            <a:r>
              <a:rPr lang="de-DE" sz="2000" dirty="0"/>
              <a:t>Generally, </a:t>
            </a:r>
            <a:r>
              <a:rPr lang="de-DE" sz="2000" dirty="0" err="1"/>
              <a:t>you</a:t>
            </a:r>
            <a:r>
              <a:rPr lang="de-DE" sz="2000" dirty="0"/>
              <a:t> </a:t>
            </a:r>
            <a:r>
              <a:rPr lang="de-DE" sz="2000" dirty="0" err="1"/>
              <a:t>can</a:t>
            </a:r>
            <a:r>
              <a:rPr lang="de-DE" sz="2000" dirty="0"/>
              <a:t> </a:t>
            </a:r>
            <a:r>
              <a:rPr lang="de-DE" sz="2000" dirty="0" err="1"/>
              <a:t>use</a:t>
            </a:r>
            <a:r>
              <a:rPr lang="de-DE" sz="2000" dirty="0"/>
              <a:t> Slack on all </a:t>
            </a:r>
            <a:r>
              <a:rPr lang="de-DE" sz="2000" dirty="0" err="1"/>
              <a:t>your</a:t>
            </a:r>
            <a:r>
              <a:rPr lang="de-DE" sz="2000" dirty="0"/>
              <a:t> </a:t>
            </a:r>
            <a:r>
              <a:rPr lang="de-DE" sz="2000" dirty="0" err="1"/>
              <a:t>devices</a:t>
            </a:r>
            <a:r>
              <a:rPr lang="de-DE" sz="2000" dirty="0"/>
              <a:t> and </a:t>
            </a:r>
            <a:r>
              <a:rPr lang="de-DE" sz="2000" dirty="0" err="1"/>
              <a:t>the</a:t>
            </a:r>
            <a:r>
              <a:rPr lang="de-DE" sz="2000" dirty="0"/>
              <a:t> </a:t>
            </a:r>
            <a:r>
              <a:rPr lang="de-DE" sz="2000" dirty="0" err="1"/>
              <a:t>way</a:t>
            </a:r>
            <a:r>
              <a:rPr lang="de-DE" sz="2000" dirty="0"/>
              <a:t> </a:t>
            </a:r>
            <a:r>
              <a:rPr lang="de-DE" sz="2000" dirty="0" err="1"/>
              <a:t>it</a:t>
            </a:r>
            <a:r>
              <a:rPr lang="de-DE" sz="2000" dirty="0"/>
              <a:t> </a:t>
            </a:r>
            <a:r>
              <a:rPr lang="de-DE" sz="2000" dirty="0" err="1"/>
              <a:t>feels</a:t>
            </a:r>
            <a:r>
              <a:rPr lang="de-DE" sz="2000" dirty="0"/>
              <a:t> </a:t>
            </a:r>
            <a:r>
              <a:rPr lang="de-DE" sz="2000" dirty="0" err="1"/>
              <a:t>most</a:t>
            </a:r>
            <a:r>
              <a:rPr lang="de-DE" sz="2000" dirty="0"/>
              <a:t> </a:t>
            </a:r>
            <a:r>
              <a:rPr lang="de-DE" sz="2000" dirty="0" err="1"/>
              <a:t>comfortable</a:t>
            </a:r>
            <a:r>
              <a:rPr lang="de-DE" sz="2000" dirty="0"/>
              <a:t> </a:t>
            </a:r>
            <a:r>
              <a:rPr lang="de-DE" sz="2000" dirty="0" err="1"/>
              <a:t>for</a:t>
            </a:r>
            <a:r>
              <a:rPr lang="de-DE" sz="2000" dirty="0"/>
              <a:t> </a:t>
            </a:r>
            <a:r>
              <a:rPr lang="de-DE" sz="2000" dirty="0" err="1"/>
              <a:t>you</a:t>
            </a:r>
            <a:r>
              <a:rPr lang="de-DE" sz="2000" dirty="0"/>
              <a:t>:</a:t>
            </a:r>
          </a:p>
          <a:p>
            <a:r>
              <a:rPr lang="de-DE" sz="2000" dirty="0"/>
              <a:t>Via </a:t>
            </a:r>
            <a:r>
              <a:rPr lang="de-DE" sz="2000" dirty="0" err="1"/>
              <a:t>your</a:t>
            </a:r>
            <a:r>
              <a:rPr lang="de-DE" sz="2000" dirty="0"/>
              <a:t> Browser</a:t>
            </a:r>
          </a:p>
          <a:p>
            <a:pPr>
              <a:spcBef>
                <a:spcPts val="0"/>
              </a:spcBef>
            </a:pPr>
            <a:r>
              <a:rPr lang="de-DE" sz="2000" dirty="0"/>
              <a:t>Via </a:t>
            </a:r>
            <a:r>
              <a:rPr lang="de-DE" sz="2000" dirty="0" err="1"/>
              <a:t>the</a:t>
            </a:r>
            <a:r>
              <a:rPr lang="de-DE" sz="2000" dirty="0"/>
              <a:t> </a:t>
            </a:r>
            <a:r>
              <a:rPr lang="de-DE" sz="2000" dirty="0" err="1"/>
              <a:t>app</a:t>
            </a:r>
            <a:r>
              <a:rPr lang="de-DE" sz="2000" dirty="0"/>
              <a:t> on </a:t>
            </a:r>
            <a:r>
              <a:rPr lang="de-DE" sz="2000" dirty="0" err="1"/>
              <a:t>your</a:t>
            </a:r>
            <a:r>
              <a:rPr lang="de-DE" sz="2000" dirty="0"/>
              <a:t> </a:t>
            </a:r>
            <a:r>
              <a:rPr lang="de-DE" sz="2000" dirty="0" err="1"/>
              <a:t>laptop</a:t>
            </a:r>
            <a:r>
              <a:rPr lang="de-DE" sz="2000" dirty="0"/>
              <a:t> </a:t>
            </a:r>
            <a:r>
              <a:rPr lang="de-DE" sz="2000" dirty="0" err="1"/>
              <a:t>or</a:t>
            </a:r>
            <a:r>
              <a:rPr lang="de-DE" sz="2000" dirty="0"/>
              <a:t> </a:t>
            </a:r>
            <a:r>
              <a:rPr lang="de-DE" sz="2000" dirty="0" err="1"/>
              <a:t>pc</a:t>
            </a:r>
            <a:endParaRPr lang="de-DE" sz="2000" dirty="0"/>
          </a:p>
          <a:p>
            <a:pPr>
              <a:spcBef>
                <a:spcPts val="0"/>
              </a:spcBef>
            </a:pPr>
            <a:r>
              <a:rPr lang="de-DE" sz="2000" dirty="0"/>
              <a:t>Via </a:t>
            </a:r>
            <a:r>
              <a:rPr lang="de-DE" sz="2000" dirty="0" err="1"/>
              <a:t>the</a:t>
            </a:r>
            <a:r>
              <a:rPr lang="de-DE" sz="2000" dirty="0"/>
              <a:t> </a:t>
            </a:r>
            <a:r>
              <a:rPr lang="de-DE" sz="2000" dirty="0" err="1"/>
              <a:t>app</a:t>
            </a:r>
            <a:r>
              <a:rPr lang="de-DE" sz="2000" dirty="0"/>
              <a:t> on </a:t>
            </a:r>
            <a:r>
              <a:rPr lang="de-DE" sz="2000" dirty="0" err="1"/>
              <a:t>you</a:t>
            </a:r>
            <a:r>
              <a:rPr lang="de-DE" sz="2000" dirty="0"/>
              <a:t> </a:t>
            </a:r>
            <a:r>
              <a:rPr lang="de-DE" sz="2000" dirty="0" err="1"/>
              <a:t>phone</a:t>
            </a:r>
            <a:endParaRPr lang="de-DE" sz="2000" dirty="0"/>
          </a:p>
          <a:p>
            <a:pPr marL="0" indent="0">
              <a:buNone/>
            </a:pPr>
            <a:r>
              <a:rPr lang="de-DE" sz="2000" dirty="0" err="1"/>
              <a:t>To</a:t>
            </a:r>
            <a:r>
              <a:rPr lang="de-DE" sz="2000" dirty="0"/>
              <a:t> </a:t>
            </a:r>
            <a:r>
              <a:rPr lang="de-DE" sz="2000" dirty="0" err="1"/>
              <a:t>enter</a:t>
            </a:r>
            <a:r>
              <a:rPr lang="de-DE" sz="2000" dirty="0"/>
              <a:t> </a:t>
            </a:r>
            <a:r>
              <a:rPr lang="de-DE" sz="2000" dirty="0" err="1"/>
              <a:t>the</a:t>
            </a:r>
            <a:r>
              <a:rPr lang="de-DE" sz="2000" dirty="0"/>
              <a:t> </a:t>
            </a:r>
            <a:r>
              <a:rPr lang="de-DE" sz="2000" dirty="0" err="1"/>
              <a:t>Breathing</a:t>
            </a:r>
            <a:r>
              <a:rPr lang="de-DE" sz="2000" dirty="0"/>
              <a:t> Space </a:t>
            </a:r>
            <a:r>
              <a:rPr lang="de-DE" sz="2000" dirty="0" err="1"/>
              <a:t>community</a:t>
            </a:r>
            <a:r>
              <a:rPr lang="de-DE" sz="2000" dirty="0"/>
              <a:t>, </a:t>
            </a:r>
            <a:r>
              <a:rPr lang="de-DE" sz="2000" dirty="0" err="1"/>
              <a:t>you</a:t>
            </a:r>
            <a:r>
              <a:rPr lang="de-DE" sz="2000" dirty="0"/>
              <a:t> </a:t>
            </a:r>
            <a:r>
              <a:rPr lang="de-DE" sz="2000" dirty="0" err="1"/>
              <a:t>can</a:t>
            </a:r>
            <a:r>
              <a:rPr lang="de-DE" sz="2000" dirty="0"/>
              <a:t> </a:t>
            </a:r>
            <a:r>
              <a:rPr lang="de-DE" sz="2000" b="1" dirty="0" err="1">
                <a:hlinkClick r:id="rId3"/>
              </a:rPr>
              <a:t>click</a:t>
            </a:r>
            <a:r>
              <a:rPr lang="de-DE" sz="2000" b="1" dirty="0">
                <a:hlinkClick r:id="rId3"/>
              </a:rPr>
              <a:t> on </a:t>
            </a:r>
            <a:r>
              <a:rPr lang="de-DE" sz="2000" b="1" dirty="0" err="1">
                <a:hlinkClick r:id="rId3"/>
              </a:rPr>
              <a:t>this</a:t>
            </a:r>
            <a:r>
              <a:rPr lang="de-DE" sz="2000" b="1" dirty="0">
                <a:hlinkClick r:id="rId3"/>
              </a:rPr>
              <a:t> link</a:t>
            </a:r>
            <a:r>
              <a:rPr lang="de-DE" sz="2000" dirty="0"/>
              <a:t>.</a:t>
            </a:r>
          </a:p>
        </p:txBody>
      </p:sp>
      <p:pic>
        <p:nvPicPr>
          <p:cNvPr id="9" name="Grafik 8">
            <a:extLst>
              <a:ext uri="{FF2B5EF4-FFF2-40B4-BE49-F238E27FC236}">
                <a16:creationId xmlns:a16="http://schemas.microsoft.com/office/drawing/2014/main" id="{18A65D7D-1D6B-4874-908F-8346EB4EBA68}"/>
              </a:ext>
            </a:extLst>
          </p:cNvPr>
          <p:cNvPicPr>
            <a:picLocks noChangeAspect="1"/>
          </p:cNvPicPr>
          <p:nvPr/>
        </p:nvPicPr>
        <p:blipFill rotWithShape="1">
          <a:blip r:embed="rId4">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Tree>
    <p:extLst>
      <p:ext uri="{BB962C8B-B14F-4D97-AF65-F5344CB8AC3E}">
        <p14:creationId xmlns:p14="http://schemas.microsoft.com/office/powerpoint/2010/main" val="2458896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How does Slack work?</a:t>
            </a:r>
          </a:p>
        </p:txBody>
      </p:sp>
      <p:sp>
        <p:nvSpPr>
          <p:cNvPr id="5" name="Inhaltsplatzhalter 2">
            <a:extLst>
              <a:ext uri="{FF2B5EF4-FFF2-40B4-BE49-F238E27FC236}">
                <a16:creationId xmlns:a16="http://schemas.microsoft.com/office/drawing/2014/main" id="{36E8006B-3983-4E24-90F8-39D2916A23B8}"/>
              </a:ext>
            </a:extLst>
          </p:cNvPr>
          <p:cNvSpPr>
            <a:spLocks noGrp="1"/>
          </p:cNvSpPr>
          <p:nvPr>
            <p:ph idx="1"/>
          </p:nvPr>
        </p:nvSpPr>
        <p:spPr>
          <a:xfrm>
            <a:off x="6303818" y="1825625"/>
            <a:ext cx="5049982" cy="4547466"/>
          </a:xfrm>
        </p:spPr>
        <p:txBody>
          <a:bodyPr>
            <a:noAutofit/>
          </a:bodyPr>
          <a:lstStyle/>
          <a:p>
            <a:r>
              <a:rPr lang="en-GB" sz="2000" dirty="0"/>
              <a:t>Slack is virtual workspace that can only be accessed by people from the Breathing Space community.</a:t>
            </a:r>
          </a:p>
          <a:p>
            <a:r>
              <a:rPr lang="en-GB" sz="2000" dirty="0"/>
              <a:t>When you join Slack, you can see a menu on the left hand side of the screen which allows you to see all the things you can do and the places you can visit within the workshop.</a:t>
            </a:r>
          </a:p>
          <a:p>
            <a:pPr marL="263525" indent="0">
              <a:buNone/>
            </a:pPr>
            <a:r>
              <a:rPr lang="en-GB" sz="2000" dirty="0"/>
              <a:t>This includes:</a:t>
            </a:r>
          </a:p>
          <a:p>
            <a:r>
              <a:rPr lang="en-GB" sz="2000" b="1" dirty="0"/>
              <a:t>CHANNELS</a:t>
            </a:r>
            <a:r>
              <a:rPr lang="en-GB" sz="2000" dirty="0"/>
              <a:t> – groups (similar to Facebook groups) where you can post messages, files, pictures etc. to other people who are in the channel with you</a:t>
            </a:r>
          </a:p>
          <a:p>
            <a:r>
              <a:rPr lang="en-GB" sz="2000" b="1" dirty="0"/>
              <a:t>DIRECT MESSAGES</a:t>
            </a:r>
            <a:r>
              <a:rPr lang="en-GB" sz="2000" dirty="0"/>
              <a:t> – send private individual 1:1 and group messages to people</a:t>
            </a:r>
          </a:p>
        </p:txBody>
      </p:sp>
      <p:pic>
        <p:nvPicPr>
          <p:cNvPr id="7" name="Grafik 6">
            <a:extLst>
              <a:ext uri="{FF2B5EF4-FFF2-40B4-BE49-F238E27FC236}">
                <a16:creationId xmlns:a16="http://schemas.microsoft.com/office/drawing/2014/main" id="{E924D24A-A23B-4545-A014-27FB20BC6E4F}"/>
              </a:ext>
            </a:extLst>
          </p:cNvPr>
          <p:cNvPicPr>
            <a:picLocks noChangeAspect="1"/>
          </p:cNvPicPr>
          <p:nvPr/>
        </p:nvPicPr>
        <p:blipFill rotWithShape="1">
          <a:blip r:embed="rId2"/>
          <a:srcRect r="38892"/>
          <a:stretch/>
        </p:blipFill>
        <p:spPr>
          <a:xfrm>
            <a:off x="660896" y="1900814"/>
            <a:ext cx="5227287" cy="34886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Inhaltsplatzhalter 2">
            <a:extLst>
              <a:ext uri="{FF2B5EF4-FFF2-40B4-BE49-F238E27FC236}">
                <a16:creationId xmlns:a16="http://schemas.microsoft.com/office/drawing/2014/main" id="{41756E00-19B7-480E-BB12-B60EE14B1698}"/>
              </a:ext>
            </a:extLst>
          </p:cNvPr>
          <p:cNvSpPr txBox="1">
            <a:spLocks/>
          </p:cNvSpPr>
          <p:nvPr/>
        </p:nvSpPr>
        <p:spPr>
          <a:xfrm>
            <a:off x="660896" y="5538643"/>
            <a:ext cx="5227286" cy="8344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b="1" i="1" dirty="0"/>
              <a:t>The screen shots in this presentation are showing how Slack looks and works on the Windows app. If you use Slack on your phone, it might look different but the functionalities are all the same!</a:t>
            </a:r>
          </a:p>
        </p:txBody>
      </p:sp>
      <p:sp>
        <p:nvSpPr>
          <p:cNvPr id="9" name="Rechteck: abgerundete Ecken 8">
            <a:extLst>
              <a:ext uri="{FF2B5EF4-FFF2-40B4-BE49-F238E27FC236}">
                <a16:creationId xmlns:a16="http://schemas.microsoft.com/office/drawing/2014/main" id="{32E32558-F30B-40A2-A8EC-6CDFE41222CC}"/>
              </a:ext>
            </a:extLst>
          </p:cNvPr>
          <p:cNvSpPr/>
          <p:nvPr/>
        </p:nvSpPr>
        <p:spPr>
          <a:xfrm>
            <a:off x="1032165" y="4294909"/>
            <a:ext cx="2556162" cy="1094509"/>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cxnSp>
        <p:nvCxnSpPr>
          <p:cNvPr id="11" name="Gerader Verbinder 10">
            <a:extLst>
              <a:ext uri="{FF2B5EF4-FFF2-40B4-BE49-F238E27FC236}">
                <a16:creationId xmlns:a16="http://schemas.microsoft.com/office/drawing/2014/main" id="{1233C4FE-0AAD-4031-9E3B-0226BD7D69E0}"/>
              </a:ext>
            </a:extLst>
          </p:cNvPr>
          <p:cNvCxnSpPr>
            <a:cxnSpLocks/>
          </p:cNvCxnSpPr>
          <p:nvPr/>
        </p:nvCxnSpPr>
        <p:spPr>
          <a:xfrm flipV="1">
            <a:off x="3588327" y="4170218"/>
            <a:ext cx="2937164" cy="734291"/>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pic>
        <p:nvPicPr>
          <p:cNvPr id="14" name="Grafik 13">
            <a:extLst>
              <a:ext uri="{FF2B5EF4-FFF2-40B4-BE49-F238E27FC236}">
                <a16:creationId xmlns:a16="http://schemas.microsoft.com/office/drawing/2014/main" id="{E365268F-BE7E-4B44-BBD9-A67F08F6BB89}"/>
              </a:ext>
            </a:extLst>
          </p:cNvPr>
          <p:cNvPicPr>
            <a:picLocks noChangeAspect="1"/>
          </p:cNvPicPr>
          <p:nvPr/>
        </p:nvPicPr>
        <p:blipFill rotWithShape="1">
          <a:blip r:embed="rId3">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Tree>
    <p:extLst>
      <p:ext uri="{BB962C8B-B14F-4D97-AF65-F5344CB8AC3E}">
        <p14:creationId xmlns:p14="http://schemas.microsoft.com/office/powerpoint/2010/main" val="2862875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Working within channels (1)</a:t>
            </a:r>
          </a:p>
        </p:txBody>
      </p:sp>
      <p:sp>
        <p:nvSpPr>
          <p:cNvPr id="5" name="Inhaltsplatzhalter 2">
            <a:extLst>
              <a:ext uri="{FF2B5EF4-FFF2-40B4-BE49-F238E27FC236}">
                <a16:creationId xmlns:a16="http://schemas.microsoft.com/office/drawing/2014/main" id="{36E8006B-3983-4E24-90F8-39D2916A23B8}"/>
              </a:ext>
            </a:extLst>
          </p:cNvPr>
          <p:cNvSpPr>
            <a:spLocks noGrp="1"/>
          </p:cNvSpPr>
          <p:nvPr>
            <p:ph idx="1"/>
          </p:nvPr>
        </p:nvSpPr>
        <p:spPr>
          <a:xfrm>
            <a:off x="838200" y="1825625"/>
            <a:ext cx="6587836" cy="4547466"/>
          </a:xfrm>
        </p:spPr>
        <p:txBody>
          <a:bodyPr>
            <a:noAutofit/>
          </a:bodyPr>
          <a:lstStyle/>
          <a:p>
            <a:pPr marL="0" indent="0">
              <a:buNone/>
            </a:pPr>
            <a:r>
              <a:rPr lang="en-US" sz="2000" dirty="0"/>
              <a:t>There are two types of channels:</a:t>
            </a:r>
          </a:p>
          <a:p>
            <a:pPr marL="457200" indent="-457200">
              <a:buFont typeface="+mj-lt"/>
              <a:buAutoNum type="arabicPeriod"/>
            </a:pPr>
            <a:r>
              <a:rPr lang="en-US" sz="2000" dirty="0"/>
              <a:t>The ones with a </a:t>
            </a:r>
            <a:r>
              <a:rPr lang="en-US" sz="2000" b="1" dirty="0"/>
              <a:t>hashtag (#) </a:t>
            </a:r>
            <a:r>
              <a:rPr lang="en-US" sz="2000" dirty="0"/>
              <a:t>in front of the title are </a:t>
            </a:r>
            <a:r>
              <a:rPr lang="en-US" sz="2000" b="1" dirty="0"/>
              <a:t>open channels</a:t>
            </a:r>
            <a:r>
              <a:rPr lang="en-US" sz="2000" dirty="0"/>
              <a:t> which everybody who is part of the Breathing Space Community has access to.</a:t>
            </a:r>
          </a:p>
          <a:p>
            <a:pPr marL="457200" indent="-457200">
              <a:buFont typeface="+mj-lt"/>
              <a:buAutoNum type="arabicPeriod"/>
            </a:pPr>
            <a:r>
              <a:rPr lang="en-US" sz="2000" dirty="0"/>
              <a:t>Those with a </a:t>
            </a:r>
            <a:r>
              <a:rPr lang="en-US" sz="2000" b="1" dirty="0"/>
              <a:t>lock</a:t>
            </a:r>
            <a:r>
              <a:rPr lang="en-US" sz="2000" dirty="0"/>
              <a:t> before the title are </a:t>
            </a:r>
            <a:r>
              <a:rPr lang="en-US" sz="2000" b="1" dirty="0"/>
              <a:t>closed or private </a:t>
            </a:r>
            <a:r>
              <a:rPr lang="en-US" sz="2000" dirty="0"/>
              <a:t>channels. You will only have access to those channels when they are relevant for you (e.g. when you are part of the training course or the teacher group).</a:t>
            </a:r>
          </a:p>
          <a:p>
            <a:pPr marL="0" indent="0">
              <a:buNone/>
            </a:pPr>
            <a:r>
              <a:rPr lang="en-US" sz="2000" dirty="0"/>
              <a:t>Within the channels, you can post messages, share pictures or files, and respond and react to other people’s messages.</a:t>
            </a:r>
          </a:p>
        </p:txBody>
      </p:sp>
      <p:pic>
        <p:nvPicPr>
          <p:cNvPr id="6" name="Grafik 5">
            <a:extLst>
              <a:ext uri="{FF2B5EF4-FFF2-40B4-BE49-F238E27FC236}">
                <a16:creationId xmlns:a16="http://schemas.microsoft.com/office/drawing/2014/main" id="{98BFB89C-DA71-4558-906B-287207D7D815}"/>
              </a:ext>
            </a:extLst>
          </p:cNvPr>
          <p:cNvPicPr>
            <a:picLocks noChangeAspect="1"/>
          </p:cNvPicPr>
          <p:nvPr/>
        </p:nvPicPr>
        <p:blipFill>
          <a:blip r:embed="rId2"/>
          <a:stretch>
            <a:fillRect/>
          </a:stretch>
        </p:blipFill>
        <p:spPr>
          <a:xfrm>
            <a:off x="7890656" y="1905216"/>
            <a:ext cx="3463144" cy="30475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Grafik 11">
            <a:extLst>
              <a:ext uri="{FF2B5EF4-FFF2-40B4-BE49-F238E27FC236}">
                <a16:creationId xmlns:a16="http://schemas.microsoft.com/office/drawing/2014/main" id="{A4F7D481-0A12-4944-94A1-8143FED24CBC}"/>
              </a:ext>
            </a:extLst>
          </p:cNvPr>
          <p:cNvPicPr>
            <a:picLocks noChangeAspect="1"/>
          </p:cNvPicPr>
          <p:nvPr/>
        </p:nvPicPr>
        <p:blipFill rotWithShape="1">
          <a:blip r:embed="rId3">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Tree>
    <p:extLst>
      <p:ext uri="{BB962C8B-B14F-4D97-AF65-F5344CB8AC3E}">
        <p14:creationId xmlns:p14="http://schemas.microsoft.com/office/powerpoint/2010/main" val="650019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Working within channels (2)</a:t>
            </a:r>
          </a:p>
        </p:txBody>
      </p:sp>
      <p:sp>
        <p:nvSpPr>
          <p:cNvPr id="5" name="Inhaltsplatzhalter 2">
            <a:extLst>
              <a:ext uri="{FF2B5EF4-FFF2-40B4-BE49-F238E27FC236}">
                <a16:creationId xmlns:a16="http://schemas.microsoft.com/office/drawing/2014/main" id="{36E8006B-3983-4E24-90F8-39D2916A23B8}"/>
              </a:ext>
            </a:extLst>
          </p:cNvPr>
          <p:cNvSpPr>
            <a:spLocks noGrp="1"/>
          </p:cNvSpPr>
          <p:nvPr>
            <p:ph idx="1"/>
          </p:nvPr>
        </p:nvSpPr>
        <p:spPr>
          <a:xfrm>
            <a:off x="838199" y="1659370"/>
            <a:ext cx="7315692" cy="2801793"/>
          </a:xfrm>
        </p:spPr>
        <p:txBody>
          <a:bodyPr>
            <a:noAutofit/>
          </a:bodyPr>
          <a:lstStyle/>
          <a:p>
            <a:pPr marL="0" indent="0">
              <a:buNone/>
            </a:pPr>
            <a:r>
              <a:rPr lang="en-US" sz="2000" dirty="0"/>
              <a:t>The open channels are created to use for different purposes:</a:t>
            </a:r>
          </a:p>
          <a:p>
            <a:r>
              <a:rPr lang="en-US" sz="2000" b="1" dirty="0"/>
              <a:t>Weekly-</a:t>
            </a:r>
            <a:r>
              <a:rPr lang="en-US" sz="2000" b="1" dirty="0" err="1"/>
              <a:t>Whats</a:t>
            </a:r>
            <a:r>
              <a:rPr lang="en-US" sz="2000" b="1" dirty="0"/>
              <a:t>-Going-On: </a:t>
            </a:r>
            <a:r>
              <a:rPr lang="en-US" sz="2000" dirty="0"/>
              <a:t>For Benedict to share his weekly updates and any events that are happening in Breathing Space (e.g. training seminars, masterclasses, Online Breathing Spaces…) – on this channel, it is only Ben who can post new messages, but everyone is able to respond and react to his messages. </a:t>
            </a:r>
          </a:p>
          <a:p>
            <a:r>
              <a:rPr lang="en-US" sz="2000" b="1" dirty="0"/>
              <a:t>Celebrations: </a:t>
            </a:r>
            <a:r>
              <a:rPr lang="en-US" sz="2000" dirty="0"/>
              <a:t>Share your success stories and be celebrated by the Breathing Space community for your awesomeness. You can also share successes of other people here, so they get celebrated!</a:t>
            </a:r>
          </a:p>
        </p:txBody>
      </p:sp>
      <p:pic>
        <p:nvPicPr>
          <p:cNvPr id="6" name="Grafik 5">
            <a:extLst>
              <a:ext uri="{FF2B5EF4-FFF2-40B4-BE49-F238E27FC236}">
                <a16:creationId xmlns:a16="http://schemas.microsoft.com/office/drawing/2014/main" id="{98BFB89C-DA71-4558-906B-287207D7D815}"/>
              </a:ext>
            </a:extLst>
          </p:cNvPr>
          <p:cNvPicPr>
            <a:picLocks noChangeAspect="1"/>
          </p:cNvPicPr>
          <p:nvPr/>
        </p:nvPicPr>
        <p:blipFill rotWithShape="1">
          <a:blip r:embed="rId2"/>
          <a:srcRect b="21909"/>
          <a:stretch/>
        </p:blipFill>
        <p:spPr>
          <a:xfrm>
            <a:off x="8209310" y="1825625"/>
            <a:ext cx="3463144" cy="23798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Rechteck: abgerundete Ecken 7">
            <a:extLst>
              <a:ext uri="{FF2B5EF4-FFF2-40B4-BE49-F238E27FC236}">
                <a16:creationId xmlns:a16="http://schemas.microsoft.com/office/drawing/2014/main" id="{262C7793-2FF5-4CC4-BF82-C4889112C596}"/>
              </a:ext>
            </a:extLst>
          </p:cNvPr>
          <p:cNvSpPr/>
          <p:nvPr/>
        </p:nvSpPr>
        <p:spPr>
          <a:xfrm>
            <a:off x="8042564" y="2272145"/>
            <a:ext cx="3685309" cy="1854923"/>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10" name="Grafik 9">
            <a:extLst>
              <a:ext uri="{FF2B5EF4-FFF2-40B4-BE49-F238E27FC236}">
                <a16:creationId xmlns:a16="http://schemas.microsoft.com/office/drawing/2014/main" id="{387EC559-4532-4396-AC22-FD1A4368C486}"/>
              </a:ext>
            </a:extLst>
          </p:cNvPr>
          <p:cNvPicPr>
            <a:picLocks noChangeAspect="1"/>
          </p:cNvPicPr>
          <p:nvPr/>
        </p:nvPicPr>
        <p:blipFill rotWithShape="1">
          <a:blip r:embed="rId3">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
        <p:nvSpPr>
          <p:cNvPr id="12" name="Inhaltsplatzhalter 2">
            <a:extLst>
              <a:ext uri="{FF2B5EF4-FFF2-40B4-BE49-F238E27FC236}">
                <a16:creationId xmlns:a16="http://schemas.microsoft.com/office/drawing/2014/main" id="{F05D8BB0-F8FD-4256-86F9-CF803FF26E28}"/>
              </a:ext>
            </a:extLst>
          </p:cNvPr>
          <p:cNvSpPr txBox="1">
            <a:spLocks/>
          </p:cNvSpPr>
          <p:nvPr/>
        </p:nvSpPr>
        <p:spPr>
          <a:xfrm>
            <a:off x="838199" y="4461163"/>
            <a:ext cx="10633365" cy="20073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t>Event-Notifications: </a:t>
            </a:r>
            <a:r>
              <a:rPr lang="en-US" sz="2000" dirty="0"/>
              <a:t>For any events that are coming up (not just from Breathing Space but also your personal events) as well as notifications when OBS &amp; workshops are starting (incl. links to the sessions and the recordings)</a:t>
            </a:r>
          </a:p>
          <a:p>
            <a:r>
              <a:rPr lang="en-US" sz="2000" b="1" dirty="0"/>
              <a:t>Sharing-Space:</a:t>
            </a:r>
            <a:r>
              <a:rPr lang="en-US" sz="2000" dirty="0"/>
              <a:t> To just connect with others, share about your life, or anything that doesn’t fit in any of the other open channels!</a:t>
            </a:r>
          </a:p>
          <a:p>
            <a:r>
              <a:rPr lang="en-US" sz="2000" b="1" dirty="0"/>
              <a:t>Support: </a:t>
            </a:r>
            <a:r>
              <a:rPr lang="en-US" sz="2000" dirty="0"/>
              <a:t>Ask the Breathing Space community for support on anything Breathwork related</a:t>
            </a:r>
          </a:p>
        </p:txBody>
      </p:sp>
    </p:spTree>
    <p:extLst>
      <p:ext uri="{BB962C8B-B14F-4D97-AF65-F5344CB8AC3E}">
        <p14:creationId xmlns:p14="http://schemas.microsoft.com/office/powerpoint/2010/main" val="505427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Working within channels (3)</a:t>
            </a:r>
          </a:p>
        </p:txBody>
      </p:sp>
      <p:sp>
        <p:nvSpPr>
          <p:cNvPr id="5" name="Inhaltsplatzhalter 2">
            <a:extLst>
              <a:ext uri="{FF2B5EF4-FFF2-40B4-BE49-F238E27FC236}">
                <a16:creationId xmlns:a16="http://schemas.microsoft.com/office/drawing/2014/main" id="{36E8006B-3983-4E24-90F8-39D2916A23B8}"/>
              </a:ext>
            </a:extLst>
          </p:cNvPr>
          <p:cNvSpPr>
            <a:spLocks noGrp="1"/>
          </p:cNvSpPr>
          <p:nvPr>
            <p:ph idx="1"/>
          </p:nvPr>
        </p:nvSpPr>
        <p:spPr>
          <a:xfrm>
            <a:off x="838200" y="1825625"/>
            <a:ext cx="5406785" cy="4547466"/>
          </a:xfrm>
        </p:spPr>
        <p:txBody>
          <a:bodyPr>
            <a:noAutofit/>
          </a:bodyPr>
          <a:lstStyle/>
          <a:p>
            <a:pPr marL="0" indent="0">
              <a:buNone/>
            </a:pPr>
            <a:r>
              <a:rPr lang="en-US" sz="2000" dirty="0"/>
              <a:t>There is a possibility for you to </a:t>
            </a:r>
            <a:r>
              <a:rPr lang="en-US" sz="2000" b="1" dirty="0"/>
              <a:t>create a channel yourself </a:t>
            </a:r>
            <a:r>
              <a:rPr lang="en-US" sz="2000" dirty="0"/>
              <a:t>by clicking on the </a:t>
            </a:r>
            <a:r>
              <a:rPr lang="en-US" sz="2000" b="1" dirty="0"/>
              <a:t>plus symbol (+) </a:t>
            </a:r>
            <a:r>
              <a:rPr lang="en-US" sz="2000" dirty="0"/>
              <a:t>next to “channels” – this might be a good option, if you as a mentor want to create a channel for you and your mentees. </a:t>
            </a:r>
          </a:p>
          <a:p>
            <a:pPr marL="0" indent="0">
              <a:buNone/>
            </a:pPr>
            <a:r>
              <a:rPr lang="en-US" sz="2000" dirty="0"/>
              <a:t>Please ensure, that you </a:t>
            </a:r>
            <a:r>
              <a:rPr lang="en-US" sz="2000" b="1" dirty="0"/>
              <a:t>set up channels as “private”</a:t>
            </a:r>
            <a:r>
              <a:rPr lang="en-US" sz="2000" dirty="0"/>
              <a:t>, so only you and the people you want to be included, get access to this channel! Also this way, there won’t be too many open channels, which might overwhelm or confuse people again.</a:t>
            </a:r>
          </a:p>
          <a:p>
            <a:pPr marL="0" indent="0">
              <a:buNone/>
            </a:pPr>
            <a:r>
              <a:rPr lang="en-US" sz="2000" dirty="0"/>
              <a:t>If you are unsure if you should set up an open or private channel, please check in with Benedict. </a:t>
            </a:r>
          </a:p>
          <a:p>
            <a:pPr marL="0" indent="0">
              <a:buNone/>
            </a:pPr>
            <a:r>
              <a:rPr lang="en-US" sz="2000" dirty="0"/>
              <a:t>Also please note, that in a private channel only members of the group can see what’s been shared (no admin can see or access this channel!)</a:t>
            </a:r>
          </a:p>
        </p:txBody>
      </p:sp>
      <p:pic>
        <p:nvPicPr>
          <p:cNvPr id="6" name="Grafik 5">
            <a:extLst>
              <a:ext uri="{FF2B5EF4-FFF2-40B4-BE49-F238E27FC236}">
                <a16:creationId xmlns:a16="http://schemas.microsoft.com/office/drawing/2014/main" id="{98BFB89C-DA71-4558-906B-287207D7D815}"/>
              </a:ext>
            </a:extLst>
          </p:cNvPr>
          <p:cNvPicPr>
            <a:picLocks noChangeAspect="1"/>
          </p:cNvPicPr>
          <p:nvPr/>
        </p:nvPicPr>
        <p:blipFill>
          <a:blip r:embed="rId2"/>
          <a:stretch>
            <a:fillRect/>
          </a:stretch>
        </p:blipFill>
        <p:spPr>
          <a:xfrm>
            <a:off x="6858182" y="1607127"/>
            <a:ext cx="2912603" cy="25630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Grafik 11">
            <a:extLst>
              <a:ext uri="{FF2B5EF4-FFF2-40B4-BE49-F238E27FC236}">
                <a16:creationId xmlns:a16="http://schemas.microsoft.com/office/drawing/2014/main" id="{A4F7D481-0A12-4944-94A1-8143FED24CBC}"/>
              </a:ext>
            </a:extLst>
          </p:cNvPr>
          <p:cNvPicPr>
            <a:picLocks noChangeAspect="1"/>
          </p:cNvPicPr>
          <p:nvPr/>
        </p:nvPicPr>
        <p:blipFill rotWithShape="1">
          <a:blip r:embed="rId3">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pic>
        <p:nvPicPr>
          <p:cNvPr id="13" name="Grafik 12">
            <a:extLst>
              <a:ext uri="{FF2B5EF4-FFF2-40B4-BE49-F238E27FC236}">
                <a16:creationId xmlns:a16="http://schemas.microsoft.com/office/drawing/2014/main" id="{96B1ACF3-6C7C-4A78-90BB-6B8BE611C098}"/>
              </a:ext>
            </a:extLst>
          </p:cNvPr>
          <p:cNvPicPr>
            <a:picLocks noChangeAspect="1"/>
          </p:cNvPicPr>
          <p:nvPr/>
        </p:nvPicPr>
        <p:blipFill>
          <a:blip r:embed="rId4"/>
          <a:stretch>
            <a:fillRect/>
          </a:stretch>
        </p:blipFill>
        <p:spPr>
          <a:xfrm>
            <a:off x="8060690" y="2741619"/>
            <a:ext cx="3667183" cy="36309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chteck: abgerundete Ecken 13">
            <a:extLst>
              <a:ext uri="{FF2B5EF4-FFF2-40B4-BE49-F238E27FC236}">
                <a16:creationId xmlns:a16="http://schemas.microsoft.com/office/drawing/2014/main" id="{07097655-5195-4B9B-931B-2102EEEAE948}"/>
              </a:ext>
            </a:extLst>
          </p:cNvPr>
          <p:cNvSpPr/>
          <p:nvPr/>
        </p:nvSpPr>
        <p:spPr>
          <a:xfrm>
            <a:off x="9102435" y="1536057"/>
            <a:ext cx="668349" cy="569834"/>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15" name="Rechteck: abgerundete Ecken 14">
            <a:extLst>
              <a:ext uri="{FF2B5EF4-FFF2-40B4-BE49-F238E27FC236}">
                <a16:creationId xmlns:a16="http://schemas.microsoft.com/office/drawing/2014/main" id="{426FEF4D-A800-4342-8342-C29D6E411072}"/>
              </a:ext>
            </a:extLst>
          </p:cNvPr>
          <p:cNvSpPr/>
          <p:nvPr/>
        </p:nvSpPr>
        <p:spPr>
          <a:xfrm>
            <a:off x="8060690" y="5138237"/>
            <a:ext cx="3667183" cy="639107"/>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cxnSp>
        <p:nvCxnSpPr>
          <p:cNvPr id="16" name="Gerader Verbinder 15">
            <a:extLst>
              <a:ext uri="{FF2B5EF4-FFF2-40B4-BE49-F238E27FC236}">
                <a16:creationId xmlns:a16="http://schemas.microsoft.com/office/drawing/2014/main" id="{60F7E224-693C-4A24-9EBB-CC50386BE671}"/>
              </a:ext>
            </a:extLst>
          </p:cNvPr>
          <p:cNvCxnSpPr>
            <a:cxnSpLocks/>
          </p:cNvCxnSpPr>
          <p:nvPr/>
        </p:nvCxnSpPr>
        <p:spPr>
          <a:xfrm flipV="1">
            <a:off x="6244985" y="1820975"/>
            <a:ext cx="2848725" cy="325424"/>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8" name="Gerader Verbinder 17">
            <a:extLst>
              <a:ext uri="{FF2B5EF4-FFF2-40B4-BE49-F238E27FC236}">
                <a16:creationId xmlns:a16="http://schemas.microsoft.com/office/drawing/2014/main" id="{8BD71872-BACC-4908-B1AE-F73379DE6848}"/>
              </a:ext>
            </a:extLst>
          </p:cNvPr>
          <p:cNvCxnSpPr>
            <a:cxnSpLocks/>
          </p:cNvCxnSpPr>
          <p:nvPr/>
        </p:nvCxnSpPr>
        <p:spPr>
          <a:xfrm>
            <a:off x="6096000" y="3948545"/>
            <a:ext cx="1964690" cy="1513786"/>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0029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Inhaltsplatzhalter 2">
            <a:extLst>
              <a:ext uri="{FF2B5EF4-FFF2-40B4-BE49-F238E27FC236}">
                <a16:creationId xmlns:a16="http://schemas.microsoft.com/office/drawing/2014/main" id="{2C41169C-0EE2-4A80-9121-6B926A31D04D}"/>
              </a:ext>
            </a:extLst>
          </p:cNvPr>
          <p:cNvSpPr txBox="1">
            <a:spLocks/>
          </p:cNvSpPr>
          <p:nvPr/>
        </p:nvSpPr>
        <p:spPr>
          <a:xfrm>
            <a:off x="5721927" y="1690688"/>
            <a:ext cx="5818910" cy="2812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t>How to respond and react to a post</a:t>
            </a:r>
          </a:p>
          <a:p>
            <a:r>
              <a:rPr lang="en-US" sz="2000" dirty="0"/>
              <a:t>To react to a post, you can click directly on the post – a small bar in the right corner of the post will appear which allows you to choose different kinds of reactions.</a:t>
            </a:r>
          </a:p>
          <a:p>
            <a:r>
              <a:rPr lang="en-US" sz="2000" dirty="0"/>
              <a:t>If you want to </a:t>
            </a:r>
            <a:r>
              <a:rPr lang="en-US" sz="2000" b="1" dirty="0"/>
              <a:t>respond to a post</a:t>
            </a:r>
            <a:r>
              <a:rPr lang="en-US" sz="2000" dirty="0"/>
              <a:t>, please click on the </a:t>
            </a:r>
            <a:r>
              <a:rPr lang="en-US" sz="2000" b="1" dirty="0"/>
              <a:t>speech bubble </a:t>
            </a:r>
            <a:r>
              <a:rPr lang="en-US" sz="2000" dirty="0"/>
              <a:t>– this will open a thread where you can reply (rather than sending a new message at the bottom of the page). </a:t>
            </a:r>
          </a:p>
        </p:txBody>
      </p:sp>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Posting &amp; responding to messages</a:t>
            </a:r>
          </a:p>
        </p:txBody>
      </p:sp>
      <p:sp>
        <p:nvSpPr>
          <p:cNvPr id="5" name="Inhaltsplatzhalter 2">
            <a:extLst>
              <a:ext uri="{FF2B5EF4-FFF2-40B4-BE49-F238E27FC236}">
                <a16:creationId xmlns:a16="http://schemas.microsoft.com/office/drawing/2014/main" id="{36E8006B-3983-4E24-90F8-39D2916A23B8}"/>
              </a:ext>
            </a:extLst>
          </p:cNvPr>
          <p:cNvSpPr>
            <a:spLocks noGrp="1"/>
          </p:cNvSpPr>
          <p:nvPr>
            <p:ph idx="1"/>
          </p:nvPr>
        </p:nvSpPr>
        <p:spPr>
          <a:xfrm>
            <a:off x="969909" y="1705134"/>
            <a:ext cx="4502633" cy="3035551"/>
          </a:xfrm>
        </p:spPr>
        <p:txBody>
          <a:bodyPr>
            <a:noAutofit/>
          </a:bodyPr>
          <a:lstStyle/>
          <a:p>
            <a:pPr marL="0" indent="0">
              <a:buNone/>
            </a:pPr>
            <a:r>
              <a:rPr lang="en-US" sz="2000" b="1" dirty="0"/>
              <a:t>How to post a message in a channel</a:t>
            </a:r>
          </a:p>
          <a:p>
            <a:r>
              <a:rPr lang="en-US" sz="2000" dirty="0"/>
              <a:t>At the bottom of each channel, you’ve got the option to </a:t>
            </a:r>
            <a:r>
              <a:rPr lang="en-US" sz="2000" b="1" i="1" dirty="0"/>
              <a:t>“send a message” </a:t>
            </a:r>
            <a:r>
              <a:rPr lang="en-US" sz="2000" dirty="0"/>
              <a:t>to this specific channel.</a:t>
            </a:r>
          </a:p>
          <a:p>
            <a:r>
              <a:rPr lang="en-US" sz="2000" dirty="0"/>
              <a:t>Within this message, you’ve got the possibility to </a:t>
            </a:r>
            <a:r>
              <a:rPr lang="en-US" sz="2000" b="1" dirty="0"/>
              <a:t>tag people by using @ </a:t>
            </a:r>
            <a:r>
              <a:rPr lang="en-US" sz="2000" dirty="0"/>
              <a:t>followed by writing their names.</a:t>
            </a:r>
          </a:p>
          <a:p>
            <a:r>
              <a:rPr lang="en-US" sz="2000" dirty="0"/>
              <a:t>You can also </a:t>
            </a:r>
            <a:r>
              <a:rPr lang="en-US" sz="2000" b="1" dirty="0"/>
              <a:t>attach files and pictures </a:t>
            </a:r>
            <a:r>
              <a:rPr lang="en-US" sz="2000" dirty="0"/>
              <a:t>to your message.</a:t>
            </a:r>
          </a:p>
        </p:txBody>
      </p:sp>
      <p:pic>
        <p:nvPicPr>
          <p:cNvPr id="8" name="Grafik 7">
            <a:extLst>
              <a:ext uri="{FF2B5EF4-FFF2-40B4-BE49-F238E27FC236}">
                <a16:creationId xmlns:a16="http://schemas.microsoft.com/office/drawing/2014/main" id="{A0C83C29-D93D-4AE2-8087-8F45B7542416}"/>
              </a:ext>
            </a:extLst>
          </p:cNvPr>
          <p:cNvPicPr>
            <a:picLocks noChangeAspect="1"/>
          </p:cNvPicPr>
          <p:nvPr/>
        </p:nvPicPr>
        <p:blipFill rotWithShape="1">
          <a:blip r:embed="rId2">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pic>
        <p:nvPicPr>
          <p:cNvPr id="7" name="Grafik 6">
            <a:extLst>
              <a:ext uri="{FF2B5EF4-FFF2-40B4-BE49-F238E27FC236}">
                <a16:creationId xmlns:a16="http://schemas.microsoft.com/office/drawing/2014/main" id="{AF726C89-DC95-4AD6-B8B8-C82660A3AE85}"/>
              </a:ext>
            </a:extLst>
          </p:cNvPr>
          <p:cNvPicPr>
            <a:picLocks noChangeAspect="1"/>
          </p:cNvPicPr>
          <p:nvPr/>
        </p:nvPicPr>
        <p:blipFill>
          <a:blip r:embed="rId3"/>
          <a:stretch>
            <a:fillRect/>
          </a:stretch>
        </p:blipFill>
        <p:spPr>
          <a:xfrm>
            <a:off x="1364671" y="4949610"/>
            <a:ext cx="6220693" cy="15432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hteck: abgerundete Ecken 8">
            <a:extLst>
              <a:ext uri="{FF2B5EF4-FFF2-40B4-BE49-F238E27FC236}">
                <a16:creationId xmlns:a16="http://schemas.microsoft.com/office/drawing/2014/main" id="{32E32558-F30B-40A2-A8EC-6CDFE41222CC}"/>
              </a:ext>
            </a:extLst>
          </p:cNvPr>
          <p:cNvSpPr/>
          <p:nvPr/>
        </p:nvSpPr>
        <p:spPr>
          <a:xfrm>
            <a:off x="4862945" y="4814946"/>
            <a:ext cx="2722419" cy="638264"/>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13" name="Rechteck: abgerundete Ecken 12">
            <a:extLst>
              <a:ext uri="{FF2B5EF4-FFF2-40B4-BE49-F238E27FC236}">
                <a16:creationId xmlns:a16="http://schemas.microsoft.com/office/drawing/2014/main" id="{14DA4FBC-4F33-4C21-8910-44C18E09918C}"/>
              </a:ext>
            </a:extLst>
          </p:cNvPr>
          <p:cNvSpPr/>
          <p:nvPr/>
        </p:nvSpPr>
        <p:spPr>
          <a:xfrm>
            <a:off x="6196447" y="4960179"/>
            <a:ext cx="450272" cy="349611"/>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cxnSp>
        <p:nvCxnSpPr>
          <p:cNvPr id="14" name="Gerader Verbinder 13">
            <a:extLst>
              <a:ext uri="{FF2B5EF4-FFF2-40B4-BE49-F238E27FC236}">
                <a16:creationId xmlns:a16="http://schemas.microsoft.com/office/drawing/2014/main" id="{E5CC4003-9E12-4C2E-956D-872F6EE34582}"/>
              </a:ext>
            </a:extLst>
          </p:cNvPr>
          <p:cNvCxnSpPr>
            <a:cxnSpLocks/>
            <a:stCxn id="13" idx="0"/>
          </p:cNvCxnSpPr>
          <p:nvPr/>
        </p:nvCxnSpPr>
        <p:spPr>
          <a:xfrm flipV="1">
            <a:off x="6421583" y="4502727"/>
            <a:ext cx="0" cy="457452"/>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20" name="Inhaltsplatzhalter 2">
            <a:extLst>
              <a:ext uri="{FF2B5EF4-FFF2-40B4-BE49-F238E27FC236}">
                <a16:creationId xmlns:a16="http://schemas.microsoft.com/office/drawing/2014/main" id="{8F6DDFD8-FFCA-4C70-AF81-7C203E8448EE}"/>
              </a:ext>
            </a:extLst>
          </p:cNvPr>
          <p:cNvSpPr txBox="1">
            <a:spLocks/>
          </p:cNvSpPr>
          <p:nvPr/>
        </p:nvSpPr>
        <p:spPr>
          <a:xfrm>
            <a:off x="7755086" y="4558147"/>
            <a:ext cx="3785752" cy="112879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If someone else has responded to the post before, you can also click on the “replies” directly.</a:t>
            </a:r>
          </a:p>
          <a:p>
            <a:r>
              <a:rPr lang="en-US" sz="2000" dirty="0"/>
              <a:t>You can also react to a post by choosing an emoji (similar to “Likes” on Facebook, just with more options!)</a:t>
            </a:r>
            <a:endParaRPr lang="en-GB" sz="2000" dirty="0"/>
          </a:p>
        </p:txBody>
      </p:sp>
      <p:cxnSp>
        <p:nvCxnSpPr>
          <p:cNvPr id="24" name="Gerader Verbinder 23">
            <a:extLst>
              <a:ext uri="{FF2B5EF4-FFF2-40B4-BE49-F238E27FC236}">
                <a16:creationId xmlns:a16="http://schemas.microsoft.com/office/drawing/2014/main" id="{E9FF9859-9620-42DF-A492-6D099AB871DF}"/>
              </a:ext>
            </a:extLst>
          </p:cNvPr>
          <p:cNvCxnSpPr>
            <a:cxnSpLocks/>
          </p:cNvCxnSpPr>
          <p:nvPr/>
        </p:nvCxnSpPr>
        <p:spPr>
          <a:xfrm flipV="1">
            <a:off x="5721927" y="3768436"/>
            <a:ext cx="0" cy="753132"/>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C249D783-A894-4A94-8A94-F1F51E6D31AA}"/>
              </a:ext>
            </a:extLst>
          </p:cNvPr>
          <p:cNvCxnSpPr>
            <a:cxnSpLocks/>
          </p:cNvCxnSpPr>
          <p:nvPr/>
        </p:nvCxnSpPr>
        <p:spPr>
          <a:xfrm>
            <a:off x="5721927" y="4521568"/>
            <a:ext cx="699656" cy="1"/>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2" name="Gerader Verbinder 31">
            <a:extLst>
              <a:ext uri="{FF2B5EF4-FFF2-40B4-BE49-F238E27FC236}">
                <a16:creationId xmlns:a16="http://schemas.microsoft.com/office/drawing/2014/main" id="{88ADC409-47A5-4CF1-BF63-621F84696FEA}"/>
              </a:ext>
            </a:extLst>
          </p:cNvPr>
          <p:cNvCxnSpPr>
            <a:cxnSpLocks/>
          </p:cNvCxnSpPr>
          <p:nvPr/>
        </p:nvCxnSpPr>
        <p:spPr>
          <a:xfrm flipH="1">
            <a:off x="5721927" y="3768436"/>
            <a:ext cx="273627" cy="1"/>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36" name="Rechteck: abgerundete Ecken 35">
            <a:extLst>
              <a:ext uri="{FF2B5EF4-FFF2-40B4-BE49-F238E27FC236}">
                <a16:creationId xmlns:a16="http://schemas.microsoft.com/office/drawing/2014/main" id="{31EBD18B-E4E0-4261-A526-FB8CE4DDCDB6}"/>
              </a:ext>
            </a:extLst>
          </p:cNvPr>
          <p:cNvSpPr/>
          <p:nvPr/>
        </p:nvSpPr>
        <p:spPr>
          <a:xfrm>
            <a:off x="1752598" y="5989275"/>
            <a:ext cx="2888675" cy="589035"/>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cxnSp>
        <p:nvCxnSpPr>
          <p:cNvPr id="37" name="Gerader Verbinder 36">
            <a:extLst>
              <a:ext uri="{FF2B5EF4-FFF2-40B4-BE49-F238E27FC236}">
                <a16:creationId xmlns:a16="http://schemas.microsoft.com/office/drawing/2014/main" id="{E842C672-1F9C-4585-B8C3-09F9F02D1AE9}"/>
              </a:ext>
            </a:extLst>
          </p:cNvPr>
          <p:cNvCxnSpPr>
            <a:cxnSpLocks/>
            <a:stCxn id="36" idx="3"/>
          </p:cNvCxnSpPr>
          <p:nvPr/>
        </p:nvCxnSpPr>
        <p:spPr>
          <a:xfrm flipV="1">
            <a:off x="4641273" y="5453210"/>
            <a:ext cx="3332018" cy="830583"/>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7123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3E04EDF7-F2AE-476A-8876-DCCFF44A04CB}"/>
              </a:ext>
            </a:extLst>
          </p:cNvPr>
          <p:cNvPicPr>
            <a:picLocks noChangeAspect="1"/>
          </p:cNvPicPr>
          <p:nvPr/>
        </p:nvPicPr>
        <p:blipFill>
          <a:blip r:embed="rId2"/>
          <a:stretch>
            <a:fillRect/>
          </a:stretch>
        </p:blipFill>
        <p:spPr>
          <a:xfrm>
            <a:off x="7692700" y="1825625"/>
            <a:ext cx="3661100" cy="17706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el 1">
            <a:extLst>
              <a:ext uri="{FF2B5EF4-FFF2-40B4-BE49-F238E27FC236}">
                <a16:creationId xmlns:a16="http://schemas.microsoft.com/office/drawing/2014/main" id="{84C3A960-F39E-4A00-8D75-F0588AF9E4EE}"/>
              </a:ext>
            </a:extLst>
          </p:cNvPr>
          <p:cNvSpPr>
            <a:spLocks noGrp="1"/>
          </p:cNvSpPr>
          <p:nvPr>
            <p:ph type="title"/>
          </p:nvPr>
        </p:nvSpPr>
        <p:spPr/>
        <p:txBody>
          <a:bodyPr/>
          <a:lstStyle/>
          <a:p>
            <a:pPr algn="ctr"/>
            <a:r>
              <a:rPr lang="en-GB" dirty="0"/>
              <a:t>Sending direct messages</a:t>
            </a:r>
          </a:p>
        </p:txBody>
      </p:sp>
      <p:sp>
        <p:nvSpPr>
          <p:cNvPr id="5" name="Inhaltsplatzhalter 2">
            <a:extLst>
              <a:ext uri="{FF2B5EF4-FFF2-40B4-BE49-F238E27FC236}">
                <a16:creationId xmlns:a16="http://schemas.microsoft.com/office/drawing/2014/main" id="{36E8006B-3983-4E24-90F8-39D2916A23B8}"/>
              </a:ext>
            </a:extLst>
          </p:cNvPr>
          <p:cNvSpPr>
            <a:spLocks noGrp="1"/>
          </p:cNvSpPr>
          <p:nvPr>
            <p:ph idx="1"/>
          </p:nvPr>
        </p:nvSpPr>
        <p:spPr>
          <a:xfrm>
            <a:off x="838200" y="1825625"/>
            <a:ext cx="6324600" cy="2192193"/>
          </a:xfrm>
        </p:spPr>
        <p:txBody>
          <a:bodyPr>
            <a:noAutofit/>
          </a:bodyPr>
          <a:lstStyle/>
          <a:p>
            <a:r>
              <a:rPr lang="de-DE" sz="2000" dirty="0"/>
              <a:t>Slack </a:t>
            </a:r>
            <a:r>
              <a:rPr lang="de-DE" sz="2000" dirty="0" err="1"/>
              <a:t>can</a:t>
            </a:r>
            <a:r>
              <a:rPr lang="de-DE" sz="2000" dirty="0"/>
              <a:t> also </a:t>
            </a:r>
            <a:r>
              <a:rPr lang="de-DE" sz="2000" dirty="0" err="1"/>
              <a:t>be</a:t>
            </a:r>
            <a:r>
              <a:rPr lang="de-DE" sz="2000" dirty="0"/>
              <a:t> </a:t>
            </a:r>
            <a:r>
              <a:rPr lang="de-DE" sz="2000" dirty="0" err="1"/>
              <a:t>used</a:t>
            </a:r>
            <a:r>
              <a:rPr lang="de-DE" sz="2000" dirty="0"/>
              <a:t> </a:t>
            </a:r>
            <a:r>
              <a:rPr lang="de-DE" sz="2000" dirty="0" err="1"/>
              <a:t>to</a:t>
            </a:r>
            <a:r>
              <a:rPr lang="de-DE" sz="2000" dirty="0"/>
              <a:t> send direct </a:t>
            </a:r>
            <a:r>
              <a:rPr lang="de-DE" sz="2000" dirty="0" err="1"/>
              <a:t>messages</a:t>
            </a:r>
            <a:r>
              <a:rPr lang="de-DE" sz="2000" dirty="0"/>
              <a:t> </a:t>
            </a:r>
            <a:r>
              <a:rPr lang="de-DE" sz="2000" dirty="0" err="1"/>
              <a:t>to</a:t>
            </a:r>
            <a:r>
              <a:rPr lang="de-DE" sz="2000" dirty="0"/>
              <a:t> </a:t>
            </a:r>
            <a:r>
              <a:rPr lang="de-DE" sz="2000" dirty="0" err="1"/>
              <a:t>people</a:t>
            </a:r>
            <a:r>
              <a:rPr lang="de-DE" sz="2000" dirty="0"/>
              <a:t> – either </a:t>
            </a:r>
            <a:r>
              <a:rPr lang="de-DE" sz="2000" dirty="0" err="1"/>
              <a:t>as</a:t>
            </a:r>
            <a:r>
              <a:rPr lang="de-DE" sz="2000" dirty="0"/>
              <a:t> a 1:1 </a:t>
            </a:r>
            <a:r>
              <a:rPr lang="de-DE" sz="2000" dirty="0" err="1"/>
              <a:t>message</a:t>
            </a:r>
            <a:r>
              <a:rPr lang="de-DE" sz="2000" dirty="0"/>
              <a:t> </a:t>
            </a:r>
            <a:r>
              <a:rPr lang="de-DE" sz="2000" dirty="0" err="1"/>
              <a:t>or</a:t>
            </a:r>
            <a:r>
              <a:rPr lang="de-DE" sz="2000" dirty="0"/>
              <a:t> </a:t>
            </a:r>
            <a:r>
              <a:rPr lang="de-DE" sz="2000" dirty="0" err="1"/>
              <a:t>as</a:t>
            </a:r>
            <a:r>
              <a:rPr lang="de-DE" sz="2000" dirty="0"/>
              <a:t> a </a:t>
            </a:r>
            <a:r>
              <a:rPr lang="de-DE" sz="2000" dirty="0" err="1"/>
              <a:t>group</a:t>
            </a:r>
            <a:r>
              <a:rPr lang="de-DE" sz="2000" dirty="0"/>
              <a:t> </a:t>
            </a:r>
            <a:r>
              <a:rPr lang="de-DE" sz="2000" dirty="0" err="1"/>
              <a:t>message</a:t>
            </a:r>
            <a:r>
              <a:rPr lang="de-DE" sz="2000" dirty="0"/>
              <a:t> (</a:t>
            </a:r>
            <a:r>
              <a:rPr lang="de-DE" sz="2000" dirty="0" err="1"/>
              <a:t>similar</a:t>
            </a:r>
            <a:r>
              <a:rPr lang="de-DE" sz="2000" dirty="0"/>
              <a:t> </a:t>
            </a:r>
            <a:r>
              <a:rPr lang="de-DE" sz="2000" dirty="0" err="1"/>
              <a:t>to</a:t>
            </a:r>
            <a:r>
              <a:rPr lang="de-DE" sz="2000" dirty="0"/>
              <a:t> WhatsApp </a:t>
            </a:r>
            <a:r>
              <a:rPr lang="de-DE" sz="2000" dirty="0" err="1"/>
              <a:t>or</a:t>
            </a:r>
            <a:r>
              <a:rPr lang="de-DE" sz="2000" dirty="0"/>
              <a:t> Facebook Messenger)</a:t>
            </a:r>
          </a:p>
          <a:p>
            <a:r>
              <a:rPr lang="de-DE" sz="2000" dirty="0" err="1"/>
              <a:t>You</a:t>
            </a:r>
            <a:r>
              <a:rPr lang="de-DE" sz="2000" dirty="0"/>
              <a:t> find </a:t>
            </a:r>
            <a:r>
              <a:rPr lang="de-DE" sz="2000" dirty="0" err="1"/>
              <a:t>the</a:t>
            </a:r>
            <a:r>
              <a:rPr lang="de-DE" sz="2000" dirty="0"/>
              <a:t> Direct Messages </a:t>
            </a:r>
            <a:r>
              <a:rPr lang="de-DE" sz="2000" dirty="0" err="1"/>
              <a:t>directly</a:t>
            </a:r>
            <a:r>
              <a:rPr lang="de-DE" sz="2000" dirty="0"/>
              <a:t> </a:t>
            </a:r>
            <a:r>
              <a:rPr lang="de-DE" sz="2000" dirty="0" err="1"/>
              <a:t>under</a:t>
            </a:r>
            <a:r>
              <a:rPr lang="de-DE" sz="2000" dirty="0"/>
              <a:t> </a:t>
            </a:r>
            <a:r>
              <a:rPr lang="de-DE" sz="2000" dirty="0" err="1"/>
              <a:t>your</a:t>
            </a:r>
            <a:r>
              <a:rPr lang="de-DE" sz="2000" dirty="0"/>
              <a:t> </a:t>
            </a:r>
            <a:r>
              <a:rPr lang="de-DE" sz="2000" dirty="0" err="1"/>
              <a:t>channel</a:t>
            </a:r>
            <a:r>
              <a:rPr lang="de-DE" sz="2000" dirty="0"/>
              <a:t> </a:t>
            </a:r>
            <a:r>
              <a:rPr lang="de-DE" sz="2000" dirty="0" err="1"/>
              <a:t>list</a:t>
            </a:r>
            <a:r>
              <a:rPr lang="de-DE" sz="2000" dirty="0"/>
              <a:t> on </a:t>
            </a:r>
            <a:r>
              <a:rPr lang="de-DE" sz="2000" dirty="0" err="1"/>
              <a:t>the</a:t>
            </a:r>
            <a:r>
              <a:rPr lang="de-DE" sz="2000" dirty="0"/>
              <a:t> </a:t>
            </a:r>
            <a:r>
              <a:rPr lang="de-DE" sz="2000" dirty="0" err="1"/>
              <a:t>left</a:t>
            </a:r>
            <a:r>
              <a:rPr lang="de-DE" sz="2000" dirty="0"/>
              <a:t> </a:t>
            </a:r>
            <a:r>
              <a:rPr lang="de-DE" sz="2000" dirty="0" err="1"/>
              <a:t>side</a:t>
            </a:r>
            <a:r>
              <a:rPr lang="de-DE" sz="2000" dirty="0"/>
              <a:t> </a:t>
            </a:r>
            <a:r>
              <a:rPr lang="de-DE" sz="2000" dirty="0" err="1"/>
              <a:t>of</a:t>
            </a:r>
            <a:r>
              <a:rPr lang="de-DE" sz="2000" dirty="0"/>
              <a:t> </a:t>
            </a:r>
            <a:r>
              <a:rPr lang="de-DE" sz="2000" dirty="0" err="1"/>
              <a:t>your</a:t>
            </a:r>
            <a:r>
              <a:rPr lang="de-DE" sz="2000" dirty="0"/>
              <a:t> </a:t>
            </a:r>
            <a:r>
              <a:rPr lang="de-DE" sz="2000" dirty="0" err="1"/>
              <a:t>workspace</a:t>
            </a:r>
            <a:r>
              <a:rPr lang="de-DE" sz="2000" dirty="0"/>
              <a:t>. </a:t>
            </a:r>
          </a:p>
          <a:p>
            <a:r>
              <a:rPr lang="de-DE" sz="2000" dirty="0"/>
              <a:t>Slack </a:t>
            </a:r>
            <a:r>
              <a:rPr lang="de-DE" sz="2000" dirty="0" err="1"/>
              <a:t>normally</a:t>
            </a:r>
            <a:r>
              <a:rPr lang="de-DE" sz="2000" dirty="0"/>
              <a:t> </a:t>
            </a:r>
            <a:r>
              <a:rPr lang="de-DE" sz="2000" dirty="0" err="1"/>
              <a:t>shows</a:t>
            </a:r>
            <a:r>
              <a:rPr lang="de-DE" sz="2000" dirty="0"/>
              <a:t> </a:t>
            </a:r>
            <a:r>
              <a:rPr lang="de-DE" sz="2000" dirty="0" err="1"/>
              <a:t>you</a:t>
            </a:r>
            <a:r>
              <a:rPr lang="de-DE" sz="2000" dirty="0"/>
              <a:t> </a:t>
            </a:r>
            <a:r>
              <a:rPr lang="de-DE" sz="2000" b="1" dirty="0" err="1"/>
              <a:t>unread</a:t>
            </a:r>
            <a:r>
              <a:rPr lang="de-DE" sz="2000" b="1" dirty="0"/>
              <a:t> </a:t>
            </a:r>
            <a:r>
              <a:rPr lang="de-DE" sz="2000" b="1" dirty="0" err="1"/>
              <a:t>messages</a:t>
            </a:r>
            <a:r>
              <a:rPr lang="de-DE" sz="2000" b="1" dirty="0"/>
              <a:t> in </a:t>
            </a:r>
            <a:r>
              <a:rPr lang="de-DE" sz="2000" b="1" dirty="0" err="1"/>
              <a:t>bold</a:t>
            </a:r>
            <a:r>
              <a:rPr lang="de-DE" sz="2000" dirty="0"/>
              <a:t>. </a:t>
            </a:r>
          </a:p>
        </p:txBody>
      </p:sp>
      <p:sp>
        <p:nvSpPr>
          <p:cNvPr id="9" name="Rechteck: abgerundete Ecken 8">
            <a:extLst>
              <a:ext uri="{FF2B5EF4-FFF2-40B4-BE49-F238E27FC236}">
                <a16:creationId xmlns:a16="http://schemas.microsoft.com/office/drawing/2014/main" id="{32E32558-F30B-40A2-A8EC-6CDFE41222CC}"/>
              </a:ext>
            </a:extLst>
          </p:cNvPr>
          <p:cNvSpPr/>
          <p:nvPr/>
        </p:nvSpPr>
        <p:spPr>
          <a:xfrm>
            <a:off x="10612582" y="1839480"/>
            <a:ext cx="512619" cy="474230"/>
          </a:xfrm>
          <a:prstGeom prst="roundRect">
            <a:avLst/>
          </a:prstGeom>
          <a:noFill/>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10" name="Grafik 9">
            <a:extLst>
              <a:ext uri="{FF2B5EF4-FFF2-40B4-BE49-F238E27FC236}">
                <a16:creationId xmlns:a16="http://schemas.microsoft.com/office/drawing/2014/main" id="{82769158-746F-4D78-B949-3CA17C5E81E7}"/>
              </a:ext>
            </a:extLst>
          </p:cNvPr>
          <p:cNvPicPr>
            <a:picLocks noChangeAspect="1"/>
          </p:cNvPicPr>
          <p:nvPr/>
        </p:nvPicPr>
        <p:blipFill rotWithShape="1">
          <a:blip r:embed="rId3">
            <a:extLst>
              <a:ext uri="{28A0092B-C50C-407E-A947-70E740481C1C}">
                <a14:useLocalDpi xmlns:a14="http://schemas.microsoft.com/office/drawing/2010/main" val="0"/>
              </a:ext>
            </a:extLst>
          </a:blip>
          <a:srcRect t="12766" b="13540"/>
          <a:stretch/>
        </p:blipFill>
        <p:spPr>
          <a:xfrm>
            <a:off x="69273" y="279690"/>
            <a:ext cx="1801272" cy="1327437"/>
          </a:xfrm>
          <a:prstGeom prst="rect">
            <a:avLst/>
          </a:prstGeom>
        </p:spPr>
      </p:pic>
      <p:sp>
        <p:nvSpPr>
          <p:cNvPr id="12" name="Inhaltsplatzhalter 2">
            <a:extLst>
              <a:ext uri="{FF2B5EF4-FFF2-40B4-BE49-F238E27FC236}">
                <a16:creationId xmlns:a16="http://schemas.microsoft.com/office/drawing/2014/main" id="{3CEB785C-586F-4D4D-8080-41CD87BB5759}"/>
              </a:ext>
            </a:extLst>
          </p:cNvPr>
          <p:cNvSpPr txBox="1">
            <a:spLocks/>
          </p:cNvSpPr>
          <p:nvPr/>
        </p:nvSpPr>
        <p:spPr>
          <a:xfrm>
            <a:off x="838199" y="3865852"/>
            <a:ext cx="10515599" cy="219219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If you want to send a message to a person, that is not yet listed in your direct messages, you can find them by clicking on the plus sign (+) and type their name in the newly opened window.</a:t>
            </a:r>
          </a:p>
          <a:p>
            <a:r>
              <a:rPr lang="en-GB" sz="2000" dirty="0"/>
              <a:t>You can also </a:t>
            </a:r>
            <a:r>
              <a:rPr lang="en-GB" sz="2000" b="1" dirty="0"/>
              <a:t>create group chats </a:t>
            </a:r>
            <a:r>
              <a:rPr lang="en-GB" sz="2000" dirty="0"/>
              <a:t>by adding more than one name to a new chat.</a:t>
            </a:r>
          </a:p>
          <a:p>
            <a:r>
              <a:rPr lang="en-GB" sz="2000" dirty="0"/>
              <a:t>Please note, only you will ever be able to see the messages that are sent in a chat (private or group chat) - </a:t>
            </a:r>
            <a:r>
              <a:rPr lang="en-US" sz="2000" dirty="0"/>
              <a:t>no admin will be able to see or access your 1:1 and group messages!</a:t>
            </a:r>
            <a:endParaRPr lang="en-GB" sz="2000" dirty="0"/>
          </a:p>
        </p:txBody>
      </p:sp>
    </p:spTree>
    <p:extLst>
      <p:ext uri="{BB962C8B-B14F-4D97-AF65-F5344CB8AC3E}">
        <p14:creationId xmlns:p14="http://schemas.microsoft.com/office/powerpoint/2010/main" val="227739117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2093</Words>
  <Application>Microsoft Office PowerPoint</Application>
  <PresentationFormat>Breitbild</PresentationFormat>
  <Paragraphs>80</Paragraphs>
  <Slides>14</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14</vt:i4>
      </vt:variant>
    </vt:vector>
  </HeadingPairs>
  <TitlesOfParts>
    <vt:vector size="18" baseType="lpstr">
      <vt:lpstr>Arial</vt:lpstr>
      <vt:lpstr>Calibri</vt:lpstr>
      <vt:lpstr>Calibri Light</vt:lpstr>
      <vt:lpstr>Office</vt:lpstr>
      <vt:lpstr>Breathing Space Community</vt:lpstr>
      <vt:lpstr>Why do we need a new platform?</vt:lpstr>
      <vt:lpstr>What is Slack &amp; how can I access it?</vt:lpstr>
      <vt:lpstr>How does Slack work?</vt:lpstr>
      <vt:lpstr>Working within channels (1)</vt:lpstr>
      <vt:lpstr>Working within channels (2)</vt:lpstr>
      <vt:lpstr>Working within channels (3)</vt:lpstr>
      <vt:lpstr>Posting &amp; responding to messages</vt:lpstr>
      <vt:lpstr>Sending direct messages</vt:lpstr>
      <vt:lpstr>Searching for information on Slack</vt:lpstr>
      <vt:lpstr>Saving posts that are important to you</vt:lpstr>
      <vt:lpstr>Setting your notifications</vt:lpstr>
      <vt:lpstr>Setting your notifications</vt:lpstr>
      <vt:lpstr>What else needs to be said?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Breathing Space Community</dc:title>
  <dc:creator>Svenja Tasler</dc:creator>
  <cp:lastModifiedBy>Svenja Tasler</cp:lastModifiedBy>
  <cp:revision>9</cp:revision>
  <dcterms:created xsi:type="dcterms:W3CDTF">2021-11-23T09:52:37Z</dcterms:created>
  <dcterms:modified xsi:type="dcterms:W3CDTF">2021-11-23T17:55:15Z</dcterms:modified>
</cp:coreProperties>
</file>